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5" r:id="rId9"/>
    <p:sldId id="266" r:id="rId10"/>
    <p:sldId id="267" r:id="rId11"/>
    <p:sldId id="268" r:id="rId12"/>
    <p:sldId id="263" r:id="rId13"/>
    <p:sldId id="264" r:id="rId14"/>
    <p:sldId id="269" r:id="rId15"/>
    <p:sldId id="270" r:id="rId16"/>
    <p:sldId id="271" r:id="rId17"/>
    <p:sldId id="272" r:id="rId18"/>
    <p:sldId id="274" r:id="rId19"/>
    <p:sldId id="281" r:id="rId20"/>
    <p:sldId id="276" r:id="rId21"/>
    <p:sldId id="277" r:id="rId22"/>
    <p:sldId id="279" r:id="rId23"/>
    <p:sldId id="275" r:id="rId24"/>
    <p:sldId id="282" r:id="rId25"/>
    <p:sldId id="273" r:id="rId26"/>
    <p:sldId id="290" r:id="rId27"/>
    <p:sldId id="294" r:id="rId28"/>
    <p:sldId id="295" r:id="rId29"/>
    <p:sldId id="278" r:id="rId30"/>
    <p:sldId id="280" r:id="rId31"/>
    <p:sldId id="286" r:id="rId32"/>
    <p:sldId id="283" r:id="rId33"/>
    <p:sldId id="284" r:id="rId34"/>
    <p:sldId id="285" r:id="rId35"/>
    <p:sldId id="287" r:id="rId36"/>
    <p:sldId id="289" r:id="rId37"/>
    <p:sldId id="288" r:id="rId38"/>
    <p:sldId id="291" r:id="rId39"/>
    <p:sldId id="292" r:id="rId40"/>
    <p:sldId id="296" r:id="rId41"/>
    <p:sldId id="293" r:id="rId4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1C64C-854B-4ADB-85F1-384990013ED6}" type="datetimeFigureOut">
              <a:rPr lang="pl-PL" smtClean="0"/>
              <a:t>23.11.2021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70A27-68FE-4417-B02B-B3979A7AB804}"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5FF70A27-68FE-4417-B02B-B3979A7AB804}" type="slidenum">
              <a:rPr lang="pl-PL" smtClean="0"/>
              <a:t>28</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30" name="Symbol zastępczy daty 29"/>
          <p:cNvSpPr>
            <a:spLocks noGrp="1"/>
          </p:cNvSpPr>
          <p:nvPr>
            <p:ph type="dt" sz="half" idx="10"/>
          </p:nvPr>
        </p:nvSpPr>
        <p:spPr/>
        <p:txBody>
          <a:bodyPr/>
          <a:lstStyle/>
          <a:p>
            <a:fld id="{66221E02-25CB-4963-84BC-0813985E7D90}" type="datetimeFigureOut">
              <a:rPr lang="pl-PL" smtClean="0"/>
              <a:pPr/>
              <a:t>23.11.2021</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23.11.2021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23.11.2021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23.11.2021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23.11.2021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23.11.2021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23.11.2021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23.11.2021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23.11.2021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23.11.2021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23.11.2021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589B7C76-EFF2-4CD8-A475-4750F11B4BC6}"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221E02-25CB-4963-84BC-0813985E7D90}" type="datetimeFigureOut">
              <a:rPr lang="pl-PL" smtClean="0"/>
              <a:pPr/>
              <a:t>23.11.2021</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9B7C76-EFF2-4CD8-A475-4750F11B4BC6}"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dirty="0"/>
              <a:t>Funkcjonowanie biznesowe najbogatszego klubu świata – Realu Madryt</a:t>
            </a:r>
          </a:p>
        </p:txBody>
      </p:sp>
      <p:sp>
        <p:nvSpPr>
          <p:cNvPr id="3" name="Podtytuł 2"/>
          <p:cNvSpPr>
            <a:spLocks noGrp="1"/>
          </p:cNvSpPr>
          <p:nvPr>
            <p:ph type="subTitle" idx="1"/>
          </p:nvPr>
        </p:nvSpPr>
        <p:spPr/>
        <p:txBody>
          <a:bodyPr/>
          <a:lstStyle/>
          <a:p>
            <a:r>
              <a:rPr lang="pl-PL" dirty="0"/>
              <a:t>Autorka: Aleksandra Dragan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Galacticos</a:t>
            </a:r>
            <a:r>
              <a:rPr lang="pl-PL" dirty="0"/>
              <a:t> II era</a:t>
            </a:r>
          </a:p>
        </p:txBody>
      </p:sp>
      <p:pic>
        <p:nvPicPr>
          <p:cNvPr id="18434" name="Picture 2"/>
          <p:cNvPicPr>
            <a:picLocks noGrp="1" noChangeAspect="1" noChangeArrowheads="1"/>
          </p:cNvPicPr>
          <p:nvPr>
            <p:ph idx="1"/>
          </p:nvPr>
        </p:nvPicPr>
        <p:blipFill>
          <a:blip r:embed="rId2" cstate="print"/>
          <a:srcRect/>
          <a:stretch>
            <a:fillRect/>
          </a:stretch>
        </p:blipFill>
        <p:spPr bwMode="auto">
          <a:xfrm>
            <a:off x="827584" y="1556792"/>
            <a:ext cx="3312368" cy="5093810"/>
          </a:xfrm>
          <a:prstGeom prst="rect">
            <a:avLst/>
          </a:prstGeom>
          <a:noFill/>
          <a:ln w="9525">
            <a:noFill/>
            <a:miter lim="800000"/>
            <a:headEnd/>
            <a:tailEnd/>
          </a:ln>
        </p:spPr>
      </p:pic>
      <p:pic>
        <p:nvPicPr>
          <p:cNvPr id="18437" name="Picture 5"/>
          <p:cNvPicPr>
            <a:picLocks noChangeAspect="1" noChangeArrowheads="1"/>
          </p:cNvPicPr>
          <p:nvPr/>
        </p:nvPicPr>
        <p:blipFill>
          <a:blip r:embed="rId3" cstate="print"/>
          <a:srcRect/>
          <a:stretch>
            <a:fillRect/>
          </a:stretch>
        </p:blipFill>
        <p:spPr bwMode="auto">
          <a:xfrm>
            <a:off x="4499992" y="1556792"/>
            <a:ext cx="3384376" cy="471836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19460" name="Picture 4"/>
          <p:cNvPicPr>
            <a:picLocks noChangeAspect="1" noChangeArrowheads="1"/>
          </p:cNvPicPr>
          <p:nvPr/>
        </p:nvPicPr>
        <p:blipFill>
          <a:blip r:embed="rId2" cstate="print"/>
          <a:srcRect/>
          <a:stretch>
            <a:fillRect/>
          </a:stretch>
        </p:blipFill>
        <p:spPr bwMode="auto">
          <a:xfrm>
            <a:off x="-2233264" y="0"/>
            <a:ext cx="11377264" cy="7295408"/>
          </a:xfrm>
          <a:prstGeom prst="rect">
            <a:avLst/>
          </a:prstGeom>
          <a:noFill/>
          <a:ln w="9525">
            <a:noFill/>
            <a:miter lim="800000"/>
            <a:headEnd/>
            <a:tailEnd/>
          </a:ln>
        </p:spPr>
      </p:pic>
      <p:sp>
        <p:nvSpPr>
          <p:cNvPr id="7" name="Prostokąt 6"/>
          <p:cNvSpPr/>
          <p:nvPr/>
        </p:nvSpPr>
        <p:spPr>
          <a:xfrm>
            <a:off x="1979712" y="5949280"/>
            <a:ext cx="1720086" cy="369332"/>
          </a:xfrm>
          <a:prstGeom prst="rect">
            <a:avLst/>
          </a:prstGeom>
        </p:spPr>
        <p:txBody>
          <a:bodyPr wrap="none">
            <a:spAutoFit/>
          </a:bodyPr>
          <a:lstStyle/>
          <a:p>
            <a:r>
              <a:rPr lang="pl-PL" dirty="0" err="1">
                <a:solidFill>
                  <a:srgbClr val="FF0000"/>
                </a:solidFill>
              </a:rPr>
              <a:t>Galacticos</a:t>
            </a:r>
            <a:r>
              <a:rPr lang="pl-PL" dirty="0">
                <a:solidFill>
                  <a:srgbClr val="FF0000"/>
                </a:solidFill>
              </a:rPr>
              <a:t> III era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Największe sukcesy Realu Madryt</a:t>
            </a:r>
          </a:p>
        </p:txBody>
      </p:sp>
      <p:sp>
        <p:nvSpPr>
          <p:cNvPr id="3" name="Symbol zastępczy zawartości 2"/>
          <p:cNvSpPr>
            <a:spLocks noGrp="1"/>
          </p:cNvSpPr>
          <p:nvPr>
            <p:ph idx="1"/>
          </p:nvPr>
        </p:nvSpPr>
        <p:spPr/>
        <p:txBody>
          <a:bodyPr/>
          <a:lstStyle/>
          <a:p>
            <a:r>
              <a:rPr lang="pl-PL" dirty="0"/>
              <a:t>13 wygranych Pucharów Europy/Ligi Mistrzów</a:t>
            </a:r>
          </a:p>
          <a:p>
            <a:r>
              <a:rPr lang="pl-PL" dirty="0"/>
              <a:t>34 mistrzostwa Hiszpanii</a:t>
            </a:r>
          </a:p>
          <a:p>
            <a:r>
              <a:rPr lang="pl-PL" dirty="0"/>
              <a:t>Jedyny klub, który obronił tytuł zwycięscy Ligi Mistrzów po 1992 w ramach nowej formuły rozgrywek</a:t>
            </a:r>
          </a:p>
          <a:p>
            <a:r>
              <a:rPr lang="pl-PL" dirty="0"/>
              <a:t>Jedyny klub, który wygrał Ligę Mistrzów trzy razy z rzędu po 1992 roku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Sukcesy oraz zarządzanie marką</a:t>
            </a:r>
          </a:p>
        </p:txBody>
      </p:sp>
      <p:sp>
        <p:nvSpPr>
          <p:cNvPr id="3" name="Symbol zastępczy zawartości 2"/>
          <p:cNvSpPr>
            <a:spLocks noGrp="1"/>
          </p:cNvSpPr>
          <p:nvPr>
            <p:ph idx="1"/>
          </p:nvPr>
        </p:nvSpPr>
        <p:spPr>
          <a:xfrm>
            <a:off x="457200" y="1988840"/>
            <a:ext cx="8229600" cy="4335760"/>
          </a:xfrm>
        </p:spPr>
        <p:txBody>
          <a:bodyPr>
            <a:normAutofit/>
          </a:bodyPr>
          <a:lstStyle/>
          <a:p>
            <a:r>
              <a:rPr lang="pl-PL" dirty="0"/>
              <a:t>Odnoszenie sukcesów sportowych, tworzy fundament pod kreowanie marki, kojarzonej z sukcesem.</a:t>
            </a:r>
          </a:p>
          <a:p>
            <a:r>
              <a:rPr lang="pl-PL" dirty="0"/>
              <a:t>Przekłada się to na kontrakty reklamowe zarówno dla klubu, jak i samych zawodników. </a:t>
            </a:r>
          </a:p>
          <a:p>
            <a:r>
              <a:rPr lang="pl-PL" dirty="0"/>
              <a:t>Zawodnicy zyskują w ten sposób pewność, iż przechodząc do klubu, który jest w kręgu zainteresowań sponsorów i kibiców na całym świecie, mogą kreować własną markę a co za tym idzie zyskiwać intratne kontrakty reklamowe.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Reklama Pepsi, której twarzą byli najlepsi zawodnicy Realu Madryt II ery </a:t>
            </a:r>
            <a:r>
              <a:rPr lang="pl-PL" dirty="0" err="1"/>
              <a:t>Galacticos</a:t>
            </a:r>
            <a:r>
              <a:rPr lang="pl-PL" dirty="0"/>
              <a:t>.</a:t>
            </a:r>
          </a:p>
        </p:txBody>
      </p:sp>
      <p:sp>
        <p:nvSpPr>
          <p:cNvPr id="3" name="Symbol zastępczy zawartości 2"/>
          <p:cNvSpPr>
            <a:spLocks noGrp="1"/>
          </p:cNvSpPr>
          <p:nvPr>
            <p:ph idx="1"/>
          </p:nvPr>
        </p:nvSpPr>
        <p:spPr/>
        <p:txBody>
          <a:bodyPr>
            <a:normAutofit/>
          </a:bodyPr>
          <a:lstStyle/>
          <a:p>
            <a:endParaRPr lang="pl-PL" dirty="0"/>
          </a:p>
          <a:p>
            <a:endParaRPr lang="pl-PL" dirty="0"/>
          </a:p>
          <a:p>
            <a:endParaRPr lang="pl-PL" dirty="0"/>
          </a:p>
          <a:p>
            <a:endParaRPr lang="pl-PL" dirty="0"/>
          </a:p>
          <a:p>
            <a:endParaRPr lang="pl-PL" dirty="0"/>
          </a:p>
          <a:p>
            <a:endParaRPr lang="pl-PL" dirty="0"/>
          </a:p>
          <a:p>
            <a:endParaRPr lang="pl-PL" dirty="0"/>
          </a:p>
          <a:p>
            <a:pPr>
              <a:buNone/>
            </a:pPr>
            <a:endParaRPr lang="pl-PL" dirty="0"/>
          </a:p>
        </p:txBody>
      </p:sp>
      <p:pic>
        <p:nvPicPr>
          <p:cNvPr id="20482" name="Picture 2"/>
          <p:cNvPicPr>
            <a:picLocks noChangeAspect="1" noChangeArrowheads="1"/>
          </p:cNvPicPr>
          <p:nvPr/>
        </p:nvPicPr>
        <p:blipFill>
          <a:blip r:embed="rId2" cstate="print"/>
          <a:srcRect/>
          <a:stretch>
            <a:fillRect/>
          </a:stretch>
        </p:blipFill>
        <p:spPr bwMode="auto">
          <a:xfrm>
            <a:off x="1043608" y="1844824"/>
            <a:ext cx="6668144" cy="4047331"/>
          </a:xfrm>
          <a:prstGeom prst="rect">
            <a:avLst/>
          </a:prstGeom>
          <a:noFill/>
          <a:ln w="9525">
            <a:noFill/>
            <a:miter lim="800000"/>
            <a:headEnd/>
            <a:tailEnd/>
          </a:ln>
        </p:spPr>
      </p:pic>
      <p:sp>
        <p:nvSpPr>
          <p:cNvPr id="5" name="Prostokąt 4"/>
          <p:cNvSpPr/>
          <p:nvPr/>
        </p:nvSpPr>
        <p:spPr>
          <a:xfrm>
            <a:off x="2195736" y="6021288"/>
            <a:ext cx="4572000" cy="646331"/>
          </a:xfrm>
          <a:prstGeom prst="rect">
            <a:avLst/>
          </a:prstGeom>
        </p:spPr>
        <p:txBody>
          <a:bodyPr>
            <a:spAutoFit/>
          </a:bodyPr>
          <a:lstStyle/>
          <a:p>
            <a:pPr>
              <a:buNone/>
            </a:pPr>
            <a:r>
              <a:rPr lang="pl-PL" dirty="0"/>
              <a:t>pierwszy z lewej: Roberto Carlos, w środku David </a:t>
            </a:r>
            <a:r>
              <a:rPr lang="pl-PL" dirty="0" err="1"/>
              <a:t>Beckcham</a:t>
            </a:r>
            <a:r>
              <a:rPr lang="pl-PL" dirty="0"/>
              <a:t>, pierwszy z prawej Raul.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980728"/>
            <a:ext cx="8229600" cy="1800200"/>
          </a:xfrm>
        </p:spPr>
        <p:txBody>
          <a:bodyPr>
            <a:normAutofit fontScale="90000"/>
          </a:bodyPr>
          <a:lstStyle/>
          <a:p>
            <a:pPr algn="ctr"/>
            <a:r>
              <a:rPr lang="pl-PL" dirty="0"/>
              <a:t>Kontrakt reklamowy pomiędzy Realem Madryt a sponsorem klubu </a:t>
            </a:r>
            <a:r>
              <a:rPr lang="pl-PL" dirty="0" err="1"/>
              <a:t>Nivea</a:t>
            </a:r>
            <a:r>
              <a:rPr lang="pl-PL" dirty="0"/>
              <a:t> Men</a:t>
            </a:r>
          </a:p>
        </p:txBody>
      </p:sp>
      <p:pic>
        <p:nvPicPr>
          <p:cNvPr id="21506" name="Picture 2"/>
          <p:cNvPicPr>
            <a:picLocks noChangeAspect="1" noChangeArrowheads="1"/>
          </p:cNvPicPr>
          <p:nvPr/>
        </p:nvPicPr>
        <p:blipFill>
          <a:blip r:embed="rId2" cstate="print"/>
          <a:srcRect/>
          <a:stretch>
            <a:fillRect/>
          </a:stretch>
        </p:blipFill>
        <p:spPr bwMode="auto">
          <a:xfrm>
            <a:off x="251520" y="2924944"/>
            <a:ext cx="8560016" cy="359737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052736"/>
            <a:ext cx="8229600" cy="1143000"/>
          </a:xfrm>
        </p:spPr>
        <p:txBody>
          <a:bodyPr>
            <a:normAutofit fontScale="90000"/>
          </a:bodyPr>
          <a:lstStyle/>
          <a:p>
            <a:r>
              <a:rPr lang="pl-PL" dirty="0"/>
              <a:t>Marka klubu a przyciąganie najlepszych zawodników świata</a:t>
            </a:r>
          </a:p>
        </p:txBody>
      </p:sp>
      <p:sp>
        <p:nvSpPr>
          <p:cNvPr id="3" name="Symbol zastępczy zawartości 2"/>
          <p:cNvSpPr>
            <a:spLocks noGrp="1"/>
          </p:cNvSpPr>
          <p:nvPr>
            <p:ph idx="1"/>
          </p:nvPr>
        </p:nvSpPr>
        <p:spPr>
          <a:xfrm>
            <a:off x="467544" y="2468880"/>
            <a:ext cx="8064896" cy="4389120"/>
          </a:xfrm>
        </p:spPr>
        <p:txBody>
          <a:bodyPr/>
          <a:lstStyle/>
          <a:p>
            <a:pPr algn="just"/>
            <a:r>
              <a:rPr lang="pl-PL" dirty="0"/>
              <a:t>Przez ponad 100 lat Real Madryt wykreował światową markę, która stworzyła sposób myślenia wśród całego środowiska piłkarskiego, iż gra w tym klubie jest niezwykłym wyróżnieniem. Stanie się członkiem drużyny jest dla wielu młodych piłkarzy szczytem marzeń jakie chcą oni osiągnąć w dorosłym </a:t>
            </a:r>
            <a:r>
              <a:rPr lang="pl-PL" dirty="0" err="1"/>
              <a:t>Fooballu</a:t>
            </a:r>
            <a:r>
              <a:rPr lang="pl-PL"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836712"/>
            <a:ext cx="8229600" cy="1296144"/>
          </a:xfrm>
        </p:spPr>
        <p:txBody>
          <a:bodyPr>
            <a:noAutofit/>
          </a:bodyPr>
          <a:lstStyle/>
          <a:p>
            <a:pPr algn="ctr"/>
            <a:r>
              <a:rPr lang="pl-PL" sz="4000" dirty="0"/>
              <a:t>Podsumowanie wpływu marki na przyciąganie najlepszych zawodników</a:t>
            </a:r>
          </a:p>
        </p:txBody>
      </p:sp>
      <p:sp>
        <p:nvSpPr>
          <p:cNvPr id="3" name="Symbol zastępczy zawartości 2"/>
          <p:cNvSpPr>
            <a:spLocks noGrp="1"/>
          </p:cNvSpPr>
          <p:nvPr>
            <p:ph idx="1"/>
          </p:nvPr>
        </p:nvSpPr>
        <p:spPr>
          <a:xfrm>
            <a:off x="467544" y="2420888"/>
            <a:ext cx="8064896" cy="4245104"/>
          </a:xfrm>
        </p:spPr>
        <p:txBody>
          <a:bodyPr>
            <a:normAutofit/>
          </a:bodyPr>
          <a:lstStyle/>
          <a:p>
            <a:r>
              <a:rPr lang="pl-PL" dirty="0"/>
              <a:t>Odpowiednia marka klubu oparta na wieloletnich sukcesach, właściwie zarządzanym PR oraz całej strukturze organizacyjnej przyciągać będzie do klubu najlepszych zawodników, których będzie chciała na żywo oraz w transmisji oglądać cała rzesza kibiców.</a:t>
            </a:r>
          </a:p>
          <a:p>
            <a:r>
              <a:rPr lang="pl-PL" dirty="0"/>
              <a:t>Wynikiem tego jest ciągłe budowanie solidnej marki, zapewniającej zyski zarówno klubowi, jak </a:t>
            </a:r>
            <a:br>
              <a:rPr lang="pl-PL" dirty="0"/>
            </a:br>
            <a:r>
              <a:rPr lang="pl-PL" dirty="0"/>
              <a:t>i zawodnikom, tworząc swoistą ekonomiczną symbiozę.</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29600" cy="1143000"/>
          </a:xfrm>
        </p:spPr>
        <p:txBody>
          <a:bodyPr/>
          <a:lstStyle/>
          <a:p>
            <a:r>
              <a:rPr lang="pl-PL" dirty="0"/>
              <a:t>Miejsca zysków dla klubu</a:t>
            </a:r>
          </a:p>
        </p:txBody>
      </p:sp>
      <p:sp>
        <p:nvSpPr>
          <p:cNvPr id="3" name="Symbol zastępczy zawartości 2"/>
          <p:cNvSpPr>
            <a:spLocks noGrp="1"/>
          </p:cNvSpPr>
          <p:nvPr>
            <p:ph idx="1"/>
          </p:nvPr>
        </p:nvSpPr>
        <p:spPr/>
        <p:txBody>
          <a:bodyPr/>
          <a:lstStyle/>
          <a:p>
            <a:endParaRPr lang="pl-PL" dirty="0"/>
          </a:p>
        </p:txBody>
      </p:sp>
      <p:pic>
        <p:nvPicPr>
          <p:cNvPr id="23554" name="Picture 2"/>
          <p:cNvPicPr>
            <a:picLocks noChangeAspect="1" noChangeArrowheads="1"/>
          </p:cNvPicPr>
          <p:nvPr/>
        </p:nvPicPr>
        <p:blipFill>
          <a:blip r:embed="rId2" cstate="print"/>
          <a:srcRect/>
          <a:stretch>
            <a:fillRect/>
          </a:stretch>
        </p:blipFill>
        <p:spPr bwMode="auto">
          <a:xfrm>
            <a:off x="539552" y="1628800"/>
            <a:ext cx="7124700" cy="46196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20688"/>
            <a:ext cx="8229600" cy="1143000"/>
          </a:xfrm>
        </p:spPr>
        <p:txBody>
          <a:bodyPr/>
          <a:lstStyle/>
          <a:p>
            <a:r>
              <a:rPr lang="pl-PL" dirty="0"/>
              <a:t>Pensje piłkarzy</a:t>
            </a:r>
          </a:p>
        </p:txBody>
      </p:sp>
      <p:sp>
        <p:nvSpPr>
          <p:cNvPr id="3" name="Symbol zastępczy zawartości 2"/>
          <p:cNvSpPr>
            <a:spLocks noGrp="1"/>
          </p:cNvSpPr>
          <p:nvPr>
            <p:ph idx="1"/>
          </p:nvPr>
        </p:nvSpPr>
        <p:spPr/>
        <p:txBody>
          <a:bodyPr>
            <a:normAutofit/>
          </a:bodyPr>
          <a:lstStyle/>
          <a:p>
            <a:r>
              <a:rPr lang="pl-PL" sz="2200" dirty="0"/>
              <a:t>W 2019 roku Real Madryt wydał na pensje piłkarzy 308,5 miliona euro.</a:t>
            </a:r>
          </a:p>
          <a:p>
            <a:r>
              <a:rPr lang="pl-PL" sz="2200" dirty="0"/>
              <a:t>Poniżej przedstawiono zarobki w przeliczeniu na złotówki</a:t>
            </a:r>
          </a:p>
        </p:txBody>
      </p:sp>
      <p:pic>
        <p:nvPicPr>
          <p:cNvPr id="27651" name="Picture 3"/>
          <p:cNvPicPr>
            <a:picLocks noChangeAspect="1" noChangeArrowheads="1"/>
          </p:cNvPicPr>
          <p:nvPr/>
        </p:nvPicPr>
        <p:blipFill>
          <a:blip r:embed="rId2" cstate="print"/>
          <a:srcRect/>
          <a:stretch>
            <a:fillRect/>
          </a:stretch>
        </p:blipFill>
        <p:spPr bwMode="auto">
          <a:xfrm>
            <a:off x="0" y="2996952"/>
            <a:ext cx="9041780" cy="31710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76672"/>
            <a:ext cx="8229600" cy="864096"/>
          </a:xfrm>
        </p:spPr>
        <p:txBody>
          <a:bodyPr>
            <a:normAutofit/>
          </a:bodyPr>
          <a:lstStyle/>
          <a:p>
            <a:r>
              <a:rPr lang="pl-PL" dirty="0"/>
              <a:t>Historia klubu</a:t>
            </a:r>
          </a:p>
        </p:txBody>
      </p:sp>
      <p:sp>
        <p:nvSpPr>
          <p:cNvPr id="3" name="Symbol zastępczy zawartości 2"/>
          <p:cNvSpPr>
            <a:spLocks noGrp="1"/>
          </p:cNvSpPr>
          <p:nvPr>
            <p:ph idx="1"/>
          </p:nvPr>
        </p:nvSpPr>
        <p:spPr/>
        <p:txBody>
          <a:bodyPr>
            <a:normAutofit/>
          </a:bodyPr>
          <a:lstStyle/>
          <a:p>
            <a:endParaRPr lang="pl-PL" dirty="0"/>
          </a:p>
          <a:p>
            <a:pPr>
              <a:buNone/>
            </a:pPr>
            <a:endParaRPr lang="pl-PL" dirty="0"/>
          </a:p>
          <a:p>
            <a:pPr>
              <a:buNone/>
            </a:pPr>
            <a:endParaRPr lang="pl-PL" dirty="0"/>
          </a:p>
          <a:p>
            <a:pPr>
              <a:buNone/>
            </a:pPr>
            <a:endParaRPr lang="pl-PL" dirty="0"/>
          </a:p>
          <a:p>
            <a:pPr>
              <a:buNone/>
            </a:pPr>
            <a:endParaRPr lang="pl-PL" dirty="0"/>
          </a:p>
          <a:p>
            <a:pPr>
              <a:buNone/>
            </a:pPr>
            <a:endParaRPr lang="pl-PL" dirty="0"/>
          </a:p>
          <a:p>
            <a:pPr>
              <a:buNone/>
            </a:pPr>
            <a:endParaRPr lang="pl-PL" dirty="0"/>
          </a:p>
          <a:p>
            <a:pPr>
              <a:buNone/>
            </a:pPr>
            <a:endParaRPr lang="pl-PL" dirty="0"/>
          </a:p>
        </p:txBody>
      </p:sp>
      <p:pic>
        <p:nvPicPr>
          <p:cNvPr id="4" name="Obraz 3"/>
          <p:cNvPicPr/>
          <p:nvPr/>
        </p:nvPicPr>
        <p:blipFill>
          <a:blip r:embed="rId2" cstate="print"/>
          <a:srcRect/>
          <a:stretch>
            <a:fillRect/>
          </a:stretch>
        </p:blipFill>
        <p:spPr bwMode="auto">
          <a:xfrm>
            <a:off x="1403648" y="1340768"/>
            <a:ext cx="5930968" cy="3908648"/>
          </a:xfrm>
          <a:prstGeom prst="rect">
            <a:avLst/>
          </a:prstGeom>
          <a:noFill/>
          <a:ln w="9525">
            <a:noFill/>
            <a:miter lim="800000"/>
            <a:headEnd/>
            <a:tailEnd/>
          </a:ln>
        </p:spPr>
      </p:pic>
      <p:sp>
        <p:nvSpPr>
          <p:cNvPr id="5" name="Prostokąt 4"/>
          <p:cNvSpPr/>
          <p:nvPr/>
        </p:nvSpPr>
        <p:spPr>
          <a:xfrm>
            <a:off x="2123728" y="5589240"/>
            <a:ext cx="4572000" cy="923330"/>
          </a:xfrm>
          <a:prstGeom prst="rect">
            <a:avLst/>
          </a:prstGeom>
        </p:spPr>
        <p:txBody>
          <a:bodyPr>
            <a:spAutoFit/>
          </a:bodyPr>
          <a:lstStyle/>
          <a:p>
            <a:pPr>
              <a:buNone/>
            </a:pPr>
            <a:r>
              <a:rPr lang="pl-PL" dirty="0"/>
              <a:t>Fot.1. Pierwsza oficjalna drużyna przyszłego Realu Madryt (1902r.)</a:t>
            </a:r>
          </a:p>
          <a:p>
            <a:pPr>
              <a:buNone/>
            </a:pPr>
            <a:r>
              <a:rPr lang="pl-PL" dirty="0"/>
              <a:t>Źródło: https://cordopolis.es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4000" dirty="0"/>
              <a:t>Udział wartości medialnej piłki nożnej na tle innych dyscyplin w Europie </a:t>
            </a:r>
          </a:p>
        </p:txBody>
      </p:sp>
      <p:sp>
        <p:nvSpPr>
          <p:cNvPr id="3" name="Symbol zastępczy zawartości 2"/>
          <p:cNvSpPr>
            <a:spLocks noGrp="1"/>
          </p:cNvSpPr>
          <p:nvPr>
            <p:ph idx="1"/>
          </p:nvPr>
        </p:nvSpPr>
        <p:spPr/>
        <p:txBody>
          <a:bodyPr/>
          <a:lstStyle/>
          <a:p>
            <a:endParaRPr lang="pl-PL"/>
          </a:p>
        </p:txBody>
      </p:sp>
      <p:pic>
        <p:nvPicPr>
          <p:cNvPr id="24578" name="Picture 2"/>
          <p:cNvPicPr>
            <a:picLocks noChangeAspect="1" noChangeArrowheads="1"/>
          </p:cNvPicPr>
          <p:nvPr/>
        </p:nvPicPr>
        <p:blipFill>
          <a:blip r:embed="rId2" cstate="print"/>
          <a:srcRect/>
          <a:stretch>
            <a:fillRect/>
          </a:stretch>
        </p:blipFill>
        <p:spPr bwMode="auto">
          <a:xfrm>
            <a:off x="323528" y="1930647"/>
            <a:ext cx="8612157" cy="492735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Wartość medialna Realu Madryt</a:t>
            </a:r>
          </a:p>
        </p:txBody>
      </p:sp>
      <p:sp>
        <p:nvSpPr>
          <p:cNvPr id="3" name="Symbol zastępczy zawartości 2"/>
          <p:cNvSpPr>
            <a:spLocks noGrp="1"/>
          </p:cNvSpPr>
          <p:nvPr>
            <p:ph idx="1"/>
          </p:nvPr>
        </p:nvSpPr>
        <p:spPr/>
        <p:txBody>
          <a:bodyPr/>
          <a:lstStyle/>
          <a:p>
            <a:r>
              <a:rPr lang="pl-PL" dirty="0"/>
              <a:t>Odpowiednie zarządzanie marką klubu przekłada się na wartość medialną, która może być przeliczana na ewentualne zyski, jakie klub będzie czerpać ze sponsoringu czy sprzedaży praw do transmisji telewizyjnej.</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43000"/>
          </a:xfrm>
        </p:spPr>
        <p:txBody>
          <a:bodyPr/>
          <a:lstStyle/>
          <a:p>
            <a:r>
              <a:rPr lang="pl-PL" dirty="0"/>
              <a:t>Sprzedaż praw telewizyjnych</a:t>
            </a:r>
          </a:p>
        </p:txBody>
      </p:sp>
      <p:sp>
        <p:nvSpPr>
          <p:cNvPr id="3" name="Symbol zastępczy zawartości 2"/>
          <p:cNvSpPr>
            <a:spLocks noGrp="1"/>
          </p:cNvSpPr>
          <p:nvPr>
            <p:ph idx="1"/>
          </p:nvPr>
        </p:nvSpPr>
        <p:spPr>
          <a:xfrm>
            <a:off x="467544" y="1700808"/>
            <a:ext cx="8229600" cy="4389120"/>
          </a:xfrm>
        </p:spPr>
        <p:txBody>
          <a:bodyPr/>
          <a:lstStyle/>
          <a:p>
            <a:r>
              <a:rPr lang="pl-PL" dirty="0"/>
              <a:t>Real Madryt za sprzedaż praw do transmisji swoich meczów rozgrywanych w La Liga otrzymuje rok rocznie około 150 milionów euro. </a:t>
            </a:r>
          </a:p>
        </p:txBody>
      </p:sp>
      <p:sp>
        <p:nvSpPr>
          <p:cNvPr id="4" name="Prostokąt 3"/>
          <p:cNvSpPr/>
          <p:nvPr/>
        </p:nvSpPr>
        <p:spPr>
          <a:xfrm>
            <a:off x="323528" y="6093296"/>
            <a:ext cx="8424936" cy="646331"/>
          </a:xfrm>
          <a:prstGeom prst="rect">
            <a:avLst/>
          </a:prstGeom>
        </p:spPr>
        <p:txBody>
          <a:bodyPr wrap="square">
            <a:spAutoFit/>
          </a:bodyPr>
          <a:lstStyle/>
          <a:p>
            <a:r>
              <a:rPr lang="pl-PL" dirty="0"/>
              <a:t>https://www.realmadryt.pl/news/92942-real-drugi-pod-wzgledem-pieniedzy-za-prawa-telewizyjne-w-poprzednim-sezonie</a:t>
            </a:r>
          </a:p>
        </p:txBody>
      </p:sp>
      <p:pic>
        <p:nvPicPr>
          <p:cNvPr id="26626" name="Picture 2"/>
          <p:cNvPicPr>
            <a:picLocks noChangeAspect="1" noChangeArrowheads="1"/>
          </p:cNvPicPr>
          <p:nvPr/>
        </p:nvPicPr>
        <p:blipFill>
          <a:blip r:embed="rId2" cstate="print"/>
          <a:srcRect/>
          <a:stretch>
            <a:fillRect/>
          </a:stretch>
        </p:blipFill>
        <p:spPr bwMode="auto">
          <a:xfrm>
            <a:off x="1907704" y="3140968"/>
            <a:ext cx="5040560" cy="278238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548680"/>
            <a:ext cx="8229600" cy="1143000"/>
          </a:xfrm>
        </p:spPr>
        <p:txBody>
          <a:bodyPr/>
          <a:lstStyle/>
          <a:p>
            <a:r>
              <a:rPr lang="pl-PL" dirty="0"/>
              <a:t>Sponsorzy</a:t>
            </a:r>
          </a:p>
        </p:txBody>
      </p:sp>
      <p:sp>
        <p:nvSpPr>
          <p:cNvPr id="3" name="Symbol zastępczy zawartości 2"/>
          <p:cNvSpPr>
            <a:spLocks noGrp="1"/>
          </p:cNvSpPr>
          <p:nvPr>
            <p:ph idx="1"/>
          </p:nvPr>
        </p:nvSpPr>
        <p:spPr/>
        <p:txBody>
          <a:bodyPr>
            <a:normAutofit fontScale="92500"/>
          </a:bodyPr>
          <a:lstStyle/>
          <a:p>
            <a:r>
              <a:rPr lang="pl-PL" dirty="0"/>
              <a:t>Zyski czerpane z marketingu i sponsorów </a:t>
            </a:r>
            <a:br>
              <a:rPr lang="pl-PL" dirty="0"/>
            </a:br>
            <a:r>
              <a:rPr lang="pl-PL" dirty="0"/>
              <a:t>w 2019 roku wyniosły 295,1 miliona euro.</a:t>
            </a:r>
          </a:p>
          <a:p>
            <a:r>
              <a:rPr lang="pl-PL" dirty="0"/>
              <a:t>Na przestrzeni 2017 – 2022 roku </a:t>
            </a:r>
            <a:r>
              <a:rPr lang="pl-PL" dirty="0" err="1"/>
              <a:t>Emirates</a:t>
            </a:r>
            <a:r>
              <a:rPr lang="pl-PL" dirty="0"/>
              <a:t> (ekskluzywne linie) za sprawą wielorocznego kontraktu, Real zarobi łącznie 261,5 miliona euro</a:t>
            </a:r>
          </a:p>
          <a:p>
            <a:r>
              <a:rPr lang="pl-PL" dirty="0"/>
              <a:t>Rocznie w umowie sponsorskiej z Adidasem zarabia średnio 84 miliony rocznie. Według niektórych danych, kwota od 2022 roku ma sięgnąć 110 milionów za sezon.</a:t>
            </a:r>
          </a:p>
          <a:p>
            <a:r>
              <a:rPr lang="pl-PL" dirty="0"/>
              <a:t>Real czerpie również zyski ze sprzedaży produktów przez Adidas ze swoim logo (rocznie około 34 milionów euro).</a:t>
            </a:r>
          </a:p>
        </p:txBody>
      </p:sp>
      <p:sp>
        <p:nvSpPr>
          <p:cNvPr id="4" name="Prostokąt 3"/>
          <p:cNvSpPr/>
          <p:nvPr/>
        </p:nvSpPr>
        <p:spPr>
          <a:xfrm>
            <a:off x="467544" y="6488668"/>
            <a:ext cx="8892480" cy="369332"/>
          </a:xfrm>
          <a:prstGeom prst="rect">
            <a:avLst/>
          </a:prstGeom>
        </p:spPr>
        <p:txBody>
          <a:bodyPr wrap="square">
            <a:spAutoFit/>
          </a:bodyPr>
          <a:lstStyle/>
          <a:p>
            <a:r>
              <a:rPr lang="pl-PL" dirty="0"/>
              <a:t>https://www.realmadryt.pl/news/101971-jak-duzo-placa-realowi-madryt-sponsorzy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Zysk dla sponsora z reklamowania go przez Realu Madryt</a:t>
            </a:r>
          </a:p>
        </p:txBody>
      </p:sp>
      <p:sp>
        <p:nvSpPr>
          <p:cNvPr id="3" name="Symbol zastępczy zawartości 2"/>
          <p:cNvSpPr>
            <a:spLocks noGrp="1"/>
          </p:cNvSpPr>
          <p:nvPr>
            <p:ph idx="1"/>
          </p:nvPr>
        </p:nvSpPr>
        <p:spPr/>
        <p:txBody>
          <a:bodyPr>
            <a:normAutofit lnSpcReduction="10000"/>
          </a:bodyPr>
          <a:lstStyle/>
          <a:p>
            <a:r>
              <a:rPr lang="pl-PL" dirty="0" err="1"/>
              <a:t>Movistar</a:t>
            </a:r>
            <a:r>
              <a:rPr lang="pl-PL" dirty="0"/>
              <a:t> zyskuje na współpracy z Realem Madryt 50 milionów euro rocznie.</a:t>
            </a:r>
          </a:p>
          <a:p>
            <a:r>
              <a:rPr lang="pl-PL" dirty="0"/>
              <a:t>Real zyskuje na współpracy z firmą 15 milionów euro z podpisanego kontraktu.</a:t>
            </a:r>
          </a:p>
          <a:p>
            <a:r>
              <a:rPr lang="pl-PL" dirty="0" err="1"/>
              <a:t>Movistar</a:t>
            </a:r>
            <a:r>
              <a:rPr lang="pl-PL" dirty="0"/>
              <a:t> w ramach podejmowanych pertraktacji stanie się nie tylko sponsorem na lata ale będzie również dostarczać darmowe </a:t>
            </a:r>
            <a:r>
              <a:rPr lang="pl-PL" dirty="0" err="1"/>
              <a:t>Wi-Fi</a:t>
            </a:r>
            <a:r>
              <a:rPr lang="pl-PL" dirty="0"/>
              <a:t> na nowobudowanym stadionie oraz zajmując się cyfryzacją klubu.</a:t>
            </a:r>
          </a:p>
          <a:p>
            <a:r>
              <a:rPr lang="pl-PL" dirty="0"/>
              <a:t>Audi zapewnia dla klubu rocznie 5 milionów euro oraz samochody dla zawodników, którymi przyjeżdżają oni na treningi.</a:t>
            </a:r>
          </a:p>
        </p:txBody>
      </p:sp>
      <p:sp>
        <p:nvSpPr>
          <p:cNvPr id="4" name="Prostokąt 3"/>
          <p:cNvSpPr/>
          <p:nvPr/>
        </p:nvSpPr>
        <p:spPr>
          <a:xfrm>
            <a:off x="467544" y="6488668"/>
            <a:ext cx="8892480" cy="369332"/>
          </a:xfrm>
          <a:prstGeom prst="rect">
            <a:avLst/>
          </a:prstGeom>
        </p:spPr>
        <p:txBody>
          <a:bodyPr wrap="square">
            <a:spAutoFit/>
          </a:bodyPr>
          <a:lstStyle/>
          <a:p>
            <a:r>
              <a:rPr lang="pl-PL" dirty="0"/>
              <a:t>https://www.realmadryt.pl/news/101971-jak-duzo-placa-realowi-madryt-sponsorzy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404664"/>
            <a:ext cx="8496944" cy="1656184"/>
          </a:xfrm>
        </p:spPr>
        <p:txBody>
          <a:bodyPr>
            <a:noAutofit/>
          </a:bodyPr>
          <a:lstStyle/>
          <a:p>
            <a:pPr algn="ctr"/>
            <a:r>
              <a:rPr lang="pl-PL" sz="4000" dirty="0"/>
              <a:t>Stadion (</a:t>
            </a:r>
            <a:r>
              <a:rPr lang="pl-PL" sz="4000" dirty="0" err="1"/>
              <a:t>Santagiago</a:t>
            </a:r>
            <a:r>
              <a:rPr lang="pl-PL" sz="4000" dirty="0"/>
              <a:t> Bernabeu przed przebudową) jako element kreowania zysków dla klubu</a:t>
            </a:r>
          </a:p>
        </p:txBody>
      </p:sp>
      <p:sp>
        <p:nvSpPr>
          <p:cNvPr id="3" name="Symbol zastępczy zawartości 2"/>
          <p:cNvSpPr>
            <a:spLocks noGrp="1"/>
          </p:cNvSpPr>
          <p:nvPr>
            <p:ph idx="1"/>
          </p:nvPr>
        </p:nvSpPr>
        <p:spPr/>
        <p:txBody>
          <a:bodyPr/>
          <a:lstStyle/>
          <a:p>
            <a:endParaRPr lang="pl-PL" dirty="0"/>
          </a:p>
        </p:txBody>
      </p:sp>
      <p:pic>
        <p:nvPicPr>
          <p:cNvPr id="22532" name="Picture 4"/>
          <p:cNvPicPr>
            <a:picLocks noChangeAspect="1" noChangeArrowheads="1"/>
          </p:cNvPicPr>
          <p:nvPr/>
        </p:nvPicPr>
        <p:blipFill>
          <a:blip r:embed="rId2" cstate="print"/>
          <a:srcRect/>
          <a:stretch>
            <a:fillRect/>
          </a:stretch>
        </p:blipFill>
        <p:spPr bwMode="auto">
          <a:xfrm>
            <a:off x="251520" y="2040960"/>
            <a:ext cx="8617150" cy="481704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24744"/>
            <a:ext cx="8229600" cy="1143000"/>
          </a:xfrm>
        </p:spPr>
        <p:txBody>
          <a:bodyPr>
            <a:normAutofit fontScale="90000"/>
          </a:bodyPr>
          <a:lstStyle/>
          <a:p>
            <a:r>
              <a:rPr lang="pl-PL" dirty="0"/>
              <a:t>Stadion jako element generowania zysków dla klubu</a:t>
            </a:r>
          </a:p>
        </p:txBody>
      </p:sp>
      <p:sp>
        <p:nvSpPr>
          <p:cNvPr id="3" name="Symbol zastępczy zawartości 2"/>
          <p:cNvSpPr>
            <a:spLocks noGrp="1"/>
          </p:cNvSpPr>
          <p:nvPr>
            <p:ph idx="1"/>
          </p:nvPr>
        </p:nvSpPr>
        <p:spPr>
          <a:xfrm>
            <a:off x="467544" y="2468880"/>
            <a:ext cx="8229600" cy="4389120"/>
          </a:xfrm>
        </p:spPr>
        <p:txBody>
          <a:bodyPr/>
          <a:lstStyle/>
          <a:p>
            <a:r>
              <a:rPr lang="pl-PL" dirty="0"/>
              <a:t>Stadion mieszczący 80 000 kibiców w trakcie jednego miejsca + sektory dla VIP-ów.</a:t>
            </a:r>
          </a:p>
          <a:p>
            <a:r>
              <a:rPr lang="pl-PL" dirty="0"/>
              <a:t>Roczny poziom generowania zysków ze sprzedaży biletów oscyluje w granicach 148 593 000 euro.</a:t>
            </a:r>
          </a:p>
          <a:p>
            <a:pPr>
              <a:buNone/>
            </a:pPr>
            <a:endParaRPr lang="pl-PL" dirty="0"/>
          </a:p>
          <a:p>
            <a:pPr>
              <a:buNone/>
            </a:pPr>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Zwiedzanie Stadionu</a:t>
            </a:r>
          </a:p>
        </p:txBody>
      </p:sp>
      <p:sp>
        <p:nvSpPr>
          <p:cNvPr id="3" name="Symbol zastępczy zawartości 2"/>
          <p:cNvSpPr>
            <a:spLocks noGrp="1"/>
          </p:cNvSpPr>
          <p:nvPr>
            <p:ph idx="1"/>
          </p:nvPr>
        </p:nvSpPr>
        <p:spPr/>
        <p:txBody>
          <a:bodyPr/>
          <a:lstStyle/>
          <a:p>
            <a:r>
              <a:rPr lang="pl-PL" dirty="0"/>
              <a:t>Zwiedzanie stadionu Realu Madryt kosztuje 25€ </a:t>
            </a:r>
          </a:p>
          <a:p>
            <a:endParaRPr lang="pl-PL" dirty="0"/>
          </a:p>
        </p:txBody>
      </p:sp>
      <p:pic>
        <p:nvPicPr>
          <p:cNvPr id="29699" name="Picture 3"/>
          <p:cNvPicPr>
            <a:picLocks noChangeAspect="1" noChangeArrowheads="1"/>
          </p:cNvPicPr>
          <p:nvPr/>
        </p:nvPicPr>
        <p:blipFill>
          <a:blip r:embed="rId2" cstate="print"/>
          <a:srcRect/>
          <a:stretch>
            <a:fillRect/>
          </a:stretch>
        </p:blipFill>
        <p:spPr bwMode="auto">
          <a:xfrm>
            <a:off x="179512" y="2708920"/>
            <a:ext cx="5281912" cy="3544441"/>
          </a:xfrm>
          <a:prstGeom prst="rect">
            <a:avLst/>
          </a:prstGeom>
          <a:noFill/>
          <a:ln w="9525">
            <a:noFill/>
            <a:miter lim="800000"/>
            <a:headEnd/>
            <a:tailEnd/>
          </a:ln>
        </p:spPr>
      </p:pic>
      <p:sp>
        <p:nvSpPr>
          <p:cNvPr id="7" name="Prostokąt 6"/>
          <p:cNvSpPr/>
          <p:nvPr/>
        </p:nvSpPr>
        <p:spPr>
          <a:xfrm>
            <a:off x="5364088" y="2708920"/>
            <a:ext cx="4572000" cy="3416320"/>
          </a:xfrm>
          <a:prstGeom prst="rect">
            <a:avLst/>
          </a:prstGeom>
        </p:spPr>
        <p:txBody>
          <a:bodyPr wrap="square">
            <a:spAutoFit/>
          </a:bodyPr>
          <a:lstStyle/>
          <a:p>
            <a:r>
              <a:rPr lang="pl-PL" dirty="0"/>
              <a:t>W trakcie zwiedzania istnieje </a:t>
            </a:r>
            <a:br>
              <a:rPr lang="pl-PL" dirty="0"/>
            </a:br>
            <a:r>
              <a:rPr lang="pl-PL" dirty="0"/>
              <a:t>możliwość zapoznania się </a:t>
            </a:r>
            <a:br>
              <a:rPr lang="pl-PL" dirty="0"/>
            </a:br>
            <a:r>
              <a:rPr lang="pl-PL" dirty="0"/>
              <a:t>z eksponatami muzealnymi. </a:t>
            </a:r>
            <a:br>
              <a:rPr lang="pl-PL" dirty="0"/>
            </a:br>
            <a:r>
              <a:rPr lang="pl-PL" dirty="0"/>
              <a:t>Oprócz tego można </a:t>
            </a:r>
          </a:p>
          <a:p>
            <a:r>
              <a:rPr lang="pl-PL" dirty="0"/>
              <a:t>obejrzeć zdobyte dotychczas trofea, </a:t>
            </a:r>
          </a:p>
          <a:p>
            <a:r>
              <a:rPr lang="pl-PL" dirty="0"/>
              <a:t>Zarówno sekcji piłkarskiej, jak </a:t>
            </a:r>
            <a:br>
              <a:rPr lang="pl-PL" dirty="0"/>
            </a:br>
            <a:r>
              <a:rPr lang="pl-PL" dirty="0"/>
              <a:t>i koszykarskiej. W muzeum znajdują</a:t>
            </a:r>
          </a:p>
          <a:p>
            <a:r>
              <a:rPr lang="pl-PL" dirty="0"/>
              <a:t>się również złote piłki Ronaldo czy</a:t>
            </a:r>
          </a:p>
          <a:p>
            <a:r>
              <a:rPr lang="pl-PL" dirty="0"/>
              <a:t>koszulki największych gwiazd klubu.</a:t>
            </a:r>
          </a:p>
          <a:p>
            <a:r>
              <a:rPr lang="pl-PL" dirty="0"/>
              <a:t>Istnieje także możliwość</a:t>
            </a:r>
          </a:p>
          <a:p>
            <a:r>
              <a:rPr lang="pl-PL" dirty="0"/>
              <a:t>Wejścia na taras widokowy, oraz</a:t>
            </a:r>
          </a:p>
          <a:p>
            <a:r>
              <a:rPr lang="pl-PL" dirty="0"/>
              <a:t>Zwiedzenia szatni przeciwników.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30723" name="Picture 3"/>
          <p:cNvPicPr>
            <a:picLocks noChangeAspect="1" noChangeArrowheads="1"/>
          </p:cNvPicPr>
          <p:nvPr/>
        </p:nvPicPr>
        <p:blipFill>
          <a:blip r:embed="rId3" cstate="print"/>
          <a:srcRect/>
          <a:stretch>
            <a:fillRect/>
          </a:stretch>
        </p:blipFill>
        <p:spPr bwMode="auto">
          <a:xfrm>
            <a:off x="827583" y="0"/>
            <a:ext cx="7373521"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836712"/>
            <a:ext cx="8229600" cy="1656184"/>
          </a:xfrm>
        </p:spPr>
        <p:txBody>
          <a:bodyPr>
            <a:noAutofit/>
          </a:bodyPr>
          <a:lstStyle/>
          <a:p>
            <a:pPr algn="ctr"/>
            <a:r>
              <a:rPr lang="pl-PL" sz="4400" dirty="0"/>
              <a:t>Rozbudowa stadionu (wizualizacja) – planowane skończenie budowy na 2023 rok</a:t>
            </a:r>
          </a:p>
        </p:txBody>
      </p:sp>
      <p:sp>
        <p:nvSpPr>
          <p:cNvPr id="3" name="Symbol zastępczy zawartości 2"/>
          <p:cNvSpPr>
            <a:spLocks noGrp="1"/>
          </p:cNvSpPr>
          <p:nvPr>
            <p:ph idx="1"/>
          </p:nvPr>
        </p:nvSpPr>
        <p:spPr/>
        <p:txBody>
          <a:bodyPr/>
          <a:lstStyle/>
          <a:p>
            <a:endParaRPr lang="pl-PL" dirty="0"/>
          </a:p>
        </p:txBody>
      </p:sp>
      <p:pic>
        <p:nvPicPr>
          <p:cNvPr id="25602" name="Picture 2"/>
          <p:cNvPicPr>
            <a:picLocks noChangeAspect="1" noChangeArrowheads="1"/>
          </p:cNvPicPr>
          <p:nvPr/>
        </p:nvPicPr>
        <p:blipFill>
          <a:blip r:embed="rId2" cstate="print"/>
          <a:srcRect/>
          <a:stretch>
            <a:fillRect/>
          </a:stretch>
        </p:blipFill>
        <p:spPr bwMode="auto">
          <a:xfrm>
            <a:off x="179512" y="2492896"/>
            <a:ext cx="8695612" cy="417646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20688"/>
            <a:ext cx="8229600" cy="1143000"/>
          </a:xfrm>
        </p:spPr>
        <p:txBody>
          <a:bodyPr/>
          <a:lstStyle/>
          <a:p>
            <a:r>
              <a:rPr lang="pl-PL" dirty="0"/>
              <a:t>Pierwszy etap rozwoju klubu</a:t>
            </a:r>
          </a:p>
        </p:txBody>
      </p:sp>
      <p:sp>
        <p:nvSpPr>
          <p:cNvPr id="3" name="Symbol zastępczy zawartości 2"/>
          <p:cNvSpPr>
            <a:spLocks noGrp="1"/>
          </p:cNvSpPr>
          <p:nvPr>
            <p:ph idx="1"/>
          </p:nvPr>
        </p:nvSpPr>
        <p:spPr>
          <a:xfrm>
            <a:off x="457200" y="1935480"/>
            <a:ext cx="8075240" cy="4389120"/>
          </a:xfrm>
        </p:spPr>
        <p:txBody>
          <a:bodyPr>
            <a:normAutofit fontScale="92500" lnSpcReduction="10000"/>
          </a:bodyPr>
          <a:lstStyle/>
          <a:p>
            <a:pPr algn="just"/>
            <a:r>
              <a:rPr lang="pl-PL" dirty="0"/>
              <a:t>Początki powstania klubu datuje się na 1897r., kiedy absolwenci dwóch angielskich uczelni </a:t>
            </a:r>
            <a:r>
              <a:rPr lang="pl-PL" dirty="0" err="1"/>
              <a:t>Camridge</a:t>
            </a:r>
            <a:r>
              <a:rPr lang="pl-PL" dirty="0"/>
              <a:t> i Oxford, zwanych </a:t>
            </a:r>
            <a:r>
              <a:rPr lang="pl-PL" dirty="0" err="1"/>
              <a:t>Oxbridge</a:t>
            </a:r>
            <a:r>
              <a:rPr lang="pl-PL" dirty="0"/>
              <a:t>, stworzyli w Madrycie klub piłkarski o nazwie Football </a:t>
            </a:r>
            <a:r>
              <a:rPr lang="pl-PL" dirty="0" err="1"/>
              <a:t>Club</a:t>
            </a:r>
            <a:r>
              <a:rPr lang="pl-PL" dirty="0"/>
              <a:t> </a:t>
            </a:r>
            <a:r>
              <a:rPr lang="pl-PL" dirty="0" err="1"/>
              <a:t>Sky</a:t>
            </a:r>
            <a:r>
              <a:rPr lang="pl-PL" dirty="0"/>
              <a:t>. Trzy lata później doszło do podziału klubu na </a:t>
            </a:r>
            <a:r>
              <a:rPr lang="pl-PL" dirty="0" err="1"/>
              <a:t>Español</a:t>
            </a:r>
            <a:r>
              <a:rPr lang="pl-PL" dirty="0"/>
              <a:t> de </a:t>
            </a:r>
            <a:r>
              <a:rPr lang="pl-PL" dirty="0" err="1"/>
              <a:t>Madrid</a:t>
            </a:r>
            <a:r>
              <a:rPr lang="pl-PL" dirty="0"/>
              <a:t> i New </a:t>
            </a:r>
            <a:r>
              <a:rPr lang="pl-PL" dirty="0" err="1"/>
              <a:t>Foot-Ball</a:t>
            </a:r>
            <a:r>
              <a:rPr lang="pl-PL" dirty="0"/>
              <a:t> de </a:t>
            </a:r>
            <a:r>
              <a:rPr lang="pl-PL" dirty="0" err="1"/>
              <a:t>Madrid</a:t>
            </a:r>
            <a:r>
              <a:rPr lang="pl-PL" dirty="0"/>
              <a:t>. Zanim jeszcze przystąpiono do RFEF (Real </a:t>
            </a:r>
            <a:r>
              <a:rPr lang="pl-PL" dirty="0" err="1"/>
              <a:t>Federación</a:t>
            </a:r>
            <a:r>
              <a:rPr lang="pl-PL" dirty="0"/>
              <a:t> </a:t>
            </a:r>
            <a:r>
              <a:rPr lang="pl-PL" dirty="0" err="1"/>
              <a:t>Española</a:t>
            </a:r>
            <a:r>
              <a:rPr lang="pl-PL" dirty="0"/>
              <a:t> de </a:t>
            </a:r>
            <a:r>
              <a:rPr lang="pl-PL" dirty="0" err="1"/>
              <a:t>Fútbol</a:t>
            </a:r>
            <a:r>
              <a:rPr lang="pl-PL" dirty="0"/>
              <a:t>), zorganizowano wewnętrzne rozgrywki w klubie (9.03.1902), których celem było wyłonienie zawodników, którzy mieli stanowić podstawą drużynę </a:t>
            </a:r>
            <a:r>
              <a:rPr lang="pl-PL" dirty="0" err="1"/>
              <a:t>Madrid</a:t>
            </a:r>
            <a:r>
              <a:rPr lang="pl-PL" dirty="0"/>
              <a:t> </a:t>
            </a:r>
            <a:r>
              <a:rPr lang="pl-PL" dirty="0" err="1"/>
              <a:t>Foot</a:t>
            </a:r>
            <a:r>
              <a:rPr lang="pl-PL" dirty="0"/>
              <a:t> Ball </a:t>
            </a:r>
            <a:r>
              <a:rPr lang="pl-PL" dirty="0" err="1"/>
              <a:t>Club</a:t>
            </a:r>
            <a:r>
              <a:rPr lang="pl-PL" dirty="0"/>
              <a:t>. W 1909r. klub oficjalnie dołączył do Królewskiego Hiszpańskiego Związku Piłki Nożnej (RFEF).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Sprzedaż biletów</a:t>
            </a:r>
          </a:p>
        </p:txBody>
      </p:sp>
      <p:sp>
        <p:nvSpPr>
          <p:cNvPr id="3" name="Symbol zastępczy zawartości 2"/>
          <p:cNvSpPr>
            <a:spLocks noGrp="1"/>
          </p:cNvSpPr>
          <p:nvPr>
            <p:ph idx="1"/>
          </p:nvPr>
        </p:nvSpPr>
        <p:spPr/>
        <p:txBody>
          <a:bodyPr/>
          <a:lstStyle/>
          <a:p>
            <a:r>
              <a:rPr lang="pl-PL" dirty="0"/>
              <a:t>2019 rok:</a:t>
            </a:r>
          </a:p>
          <a:p>
            <a:pPr>
              <a:buNone/>
            </a:pPr>
            <a:r>
              <a:rPr lang="pl-PL" dirty="0"/>
              <a:t>205,7 miliona euro zysku z tytułu sprzedaży biletów.</a:t>
            </a:r>
          </a:p>
          <a:p>
            <a:pPr>
              <a:buNone/>
            </a:pPr>
            <a:r>
              <a:rPr lang="pl-PL" dirty="0"/>
              <a:t>W tym, 54,3 miliony euro zysku z tytułu karnetów i dotacji od </a:t>
            </a:r>
            <a:r>
              <a:rPr lang="pl-PL" dirty="0" err="1"/>
              <a:t>socios</a:t>
            </a:r>
            <a:endParaRPr lang="pl-PL" dirty="0"/>
          </a:p>
          <a:p>
            <a:pPr>
              <a:buNone/>
            </a:pPr>
            <a:endParaRPr lang="pl-P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996720"/>
          </a:xfrm>
        </p:spPr>
        <p:txBody>
          <a:bodyPr>
            <a:normAutofit fontScale="90000"/>
          </a:bodyPr>
          <a:lstStyle/>
          <a:p>
            <a:r>
              <a:rPr lang="pl-PL" dirty="0"/>
              <a:t>La </a:t>
            </a:r>
            <a:r>
              <a:rPr lang="pl-PL" dirty="0" err="1"/>
              <a:t>Fabrica</a:t>
            </a:r>
            <a:r>
              <a:rPr lang="pl-PL" dirty="0"/>
              <a:t> – Szkółka Realu Madryt</a:t>
            </a:r>
          </a:p>
        </p:txBody>
      </p:sp>
      <p:pic>
        <p:nvPicPr>
          <p:cNvPr id="28674" name="Picture 2"/>
          <p:cNvPicPr>
            <a:picLocks noGrp="1" noChangeAspect="1" noChangeArrowheads="1"/>
          </p:cNvPicPr>
          <p:nvPr>
            <p:ph idx="1"/>
          </p:nvPr>
        </p:nvPicPr>
        <p:blipFill>
          <a:blip r:embed="rId2" cstate="print"/>
          <a:srcRect/>
          <a:stretch>
            <a:fillRect/>
          </a:stretch>
        </p:blipFill>
        <p:spPr bwMode="auto">
          <a:xfrm>
            <a:off x="323528" y="1844824"/>
            <a:ext cx="8433154" cy="475252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980728"/>
            <a:ext cx="8229600" cy="866360"/>
          </a:xfrm>
        </p:spPr>
        <p:txBody>
          <a:bodyPr>
            <a:normAutofit fontScale="90000"/>
          </a:bodyPr>
          <a:lstStyle/>
          <a:p>
            <a:r>
              <a:rPr lang="pl-PL" dirty="0"/>
              <a:t>Szkółka Realu Madryt </a:t>
            </a:r>
            <a:r>
              <a:rPr lang="pl-PL" b="1" dirty="0"/>
              <a:t>La </a:t>
            </a:r>
            <a:r>
              <a:rPr lang="pl-PL" b="1" dirty="0" err="1"/>
              <a:t>Fábrica</a:t>
            </a:r>
            <a:endParaRPr lang="pl-PL" dirty="0"/>
          </a:p>
        </p:txBody>
      </p:sp>
      <p:sp>
        <p:nvSpPr>
          <p:cNvPr id="3" name="Symbol zastępczy zawartości 2"/>
          <p:cNvSpPr>
            <a:spLocks noGrp="1"/>
          </p:cNvSpPr>
          <p:nvPr>
            <p:ph idx="1"/>
          </p:nvPr>
        </p:nvSpPr>
        <p:spPr>
          <a:xfrm>
            <a:off x="467544" y="1988840"/>
            <a:ext cx="8229600" cy="4389120"/>
          </a:xfrm>
        </p:spPr>
        <p:txBody>
          <a:bodyPr/>
          <a:lstStyle/>
          <a:p>
            <a:r>
              <a:rPr lang="pl-PL" b="1" dirty="0"/>
              <a:t>La </a:t>
            </a:r>
            <a:r>
              <a:rPr lang="pl-PL" b="1" dirty="0" err="1"/>
              <a:t>Fábrica</a:t>
            </a:r>
            <a:r>
              <a:rPr lang="pl-PL" dirty="0"/>
              <a:t> – jest szkółką piłkarską klubu, szkolącą zawodników od najmłodszych lat. </a:t>
            </a:r>
          </a:p>
          <a:p>
            <a:r>
              <a:rPr lang="pl-PL" dirty="0"/>
              <a:t>Jej celem jest wyszkolenie wychowanków, którzy zasilą dorosły zespół.</a:t>
            </a:r>
          </a:p>
          <a:p>
            <a:r>
              <a:rPr lang="pl-PL" dirty="0"/>
              <a:t>Real w 2016 roku był klubem, którego na najwyższym poziomie w pięciu najlepszych ligach Europy grało, najwięcej wychowanków (41, druga była Barcelona – 37).</a:t>
            </a:r>
          </a:p>
          <a:p>
            <a:endParaRPr lang="pl-PL"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428768"/>
          </a:xfrm>
        </p:spPr>
        <p:txBody>
          <a:bodyPr>
            <a:normAutofit fontScale="90000"/>
          </a:bodyPr>
          <a:lstStyle/>
          <a:p>
            <a:pPr algn="ctr"/>
            <a:r>
              <a:rPr lang="pl-PL" dirty="0"/>
              <a:t>Nabór wychowanków </a:t>
            </a:r>
            <a:br>
              <a:rPr lang="pl-PL" dirty="0"/>
            </a:br>
            <a:r>
              <a:rPr lang="pl-PL" dirty="0"/>
              <a:t>w Realu Madryt</a:t>
            </a:r>
          </a:p>
        </p:txBody>
      </p:sp>
      <p:sp>
        <p:nvSpPr>
          <p:cNvPr id="3" name="Symbol zastępczy zawartości 2"/>
          <p:cNvSpPr>
            <a:spLocks noGrp="1"/>
          </p:cNvSpPr>
          <p:nvPr>
            <p:ph idx="1"/>
          </p:nvPr>
        </p:nvSpPr>
        <p:spPr>
          <a:xfrm>
            <a:off x="395536" y="2132856"/>
            <a:ext cx="8229600" cy="4389120"/>
          </a:xfrm>
        </p:spPr>
        <p:txBody>
          <a:bodyPr>
            <a:normAutofit fontScale="92500"/>
          </a:bodyPr>
          <a:lstStyle/>
          <a:p>
            <a:r>
              <a:rPr lang="pl-PL" dirty="0"/>
              <a:t>Do 12 roku życia zawodnicy mogą zgłaszać się do klubu poprzez wysłanie formularza zgłoszeniowego do testów. </a:t>
            </a:r>
          </a:p>
          <a:p>
            <a:r>
              <a:rPr lang="pl-PL" dirty="0"/>
              <a:t>Testy odbywają się jednego dnia, w ramach, którego zawodnicy grają między sobą podczas kilku meczów. Najlepsi zapraszani są na testy techniki.</a:t>
            </a:r>
          </a:p>
          <a:p>
            <a:r>
              <a:rPr lang="pl-PL" dirty="0"/>
              <a:t>Działania </a:t>
            </a:r>
            <a:r>
              <a:rPr lang="pl-PL" dirty="0" err="1"/>
              <a:t>naborowe</a:t>
            </a:r>
            <a:r>
              <a:rPr lang="pl-PL" dirty="0"/>
              <a:t> prowadzą również skauci (</a:t>
            </a:r>
            <a:r>
              <a:rPr lang="pl-PL" dirty="0" err="1"/>
              <a:t>ojeadores</a:t>
            </a:r>
            <a:r>
              <a:rPr lang="pl-PL" dirty="0"/>
              <a:t>), których celem jest </a:t>
            </a:r>
            <a:r>
              <a:rPr lang="pl-PL" dirty="0" err="1"/>
              <a:t>wyszkukiwanie</a:t>
            </a:r>
            <a:r>
              <a:rPr lang="pl-PL" dirty="0"/>
              <a:t> młodych zawodników, których warto byłoby sprowadzić do szkółki. W samym Madrycie działa 15 skautów, oraz dziesiątki innych, działających na całym świecie.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980728"/>
            <a:ext cx="8229600" cy="1143000"/>
          </a:xfrm>
        </p:spPr>
        <p:txBody>
          <a:bodyPr>
            <a:normAutofit fontScale="90000"/>
          </a:bodyPr>
          <a:lstStyle/>
          <a:p>
            <a:r>
              <a:rPr lang="pl-PL" dirty="0"/>
              <a:t>Sprzedaż wychowanków jako element zysku klubu</a:t>
            </a:r>
          </a:p>
        </p:txBody>
      </p:sp>
      <p:sp>
        <p:nvSpPr>
          <p:cNvPr id="3" name="Symbol zastępczy zawartości 2"/>
          <p:cNvSpPr>
            <a:spLocks noGrp="1"/>
          </p:cNvSpPr>
          <p:nvPr>
            <p:ph idx="1"/>
          </p:nvPr>
        </p:nvSpPr>
        <p:spPr>
          <a:xfrm>
            <a:off x="457200" y="2276872"/>
            <a:ext cx="8229600" cy="4047728"/>
          </a:xfrm>
        </p:spPr>
        <p:txBody>
          <a:bodyPr/>
          <a:lstStyle/>
          <a:p>
            <a:r>
              <a:rPr lang="pl-PL" dirty="0"/>
              <a:t>Sprzedaż wychowanków do innych klubów może przynosić klubowi zyski</a:t>
            </a:r>
          </a:p>
          <a:p>
            <a:r>
              <a:rPr lang="pl-PL" dirty="0"/>
              <a:t>Za każdą kolejną sprzedaż zawodnika do kolejnego klubu, klub (w tym przypadku Real Madryt) otrzymuje ekwiwalent za wyszkolenie zawodnika.</a:t>
            </a:r>
          </a:p>
          <a:p>
            <a:r>
              <a:rPr lang="pl-PL" dirty="0"/>
              <a:t>W 2020 roku Real Madryt na sprzedaży wychowanków zarobił 100,2 miliona euro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Zarządzanie klubem przez </a:t>
            </a:r>
            <a:r>
              <a:rPr lang="pl-PL" dirty="0" err="1"/>
              <a:t>Socios</a:t>
            </a:r>
            <a:endParaRPr lang="pl-PL" dirty="0"/>
          </a:p>
        </p:txBody>
      </p:sp>
      <p:sp>
        <p:nvSpPr>
          <p:cNvPr id="3" name="Symbol zastępczy zawartości 2"/>
          <p:cNvSpPr>
            <a:spLocks noGrp="1"/>
          </p:cNvSpPr>
          <p:nvPr>
            <p:ph idx="1"/>
          </p:nvPr>
        </p:nvSpPr>
        <p:spPr>
          <a:xfrm>
            <a:off x="467544" y="2060848"/>
            <a:ext cx="8229600" cy="4389120"/>
          </a:xfrm>
        </p:spPr>
        <p:txBody>
          <a:bodyPr/>
          <a:lstStyle/>
          <a:p>
            <a:r>
              <a:rPr lang="pl-PL" dirty="0" err="1"/>
              <a:t>Reald</a:t>
            </a:r>
            <a:r>
              <a:rPr lang="pl-PL" dirty="0"/>
              <a:t> Madryt nie jest klubem spółkowym, co niweluje ryzyko jego sprzedaży osobom, które nie są z nim związane. Przykładem jest sytuacja klubów Premier </a:t>
            </a:r>
            <a:r>
              <a:rPr lang="pl-PL" dirty="0" err="1"/>
              <a:t>League</a:t>
            </a:r>
            <a:r>
              <a:rPr lang="pl-PL" dirty="0"/>
              <a:t>, które stały się spółkami przechodzącymi w ręce różnych właścicieli, roztaczających autokratyczną władzę nad klubem. </a:t>
            </a:r>
          </a:p>
          <a:p>
            <a:endParaRPr lang="pl-PL" dirty="0"/>
          </a:p>
          <a:p>
            <a:endParaRPr lang="pl-P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Socios</a:t>
            </a:r>
            <a:r>
              <a:rPr lang="pl-PL" dirty="0"/>
              <a:t>  - korzyści</a:t>
            </a:r>
          </a:p>
        </p:txBody>
      </p:sp>
      <p:sp>
        <p:nvSpPr>
          <p:cNvPr id="3" name="Symbol zastępczy zawartości 2"/>
          <p:cNvSpPr>
            <a:spLocks noGrp="1"/>
          </p:cNvSpPr>
          <p:nvPr>
            <p:ph idx="1"/>
          </p:nvPr>
        </p:nvSpPr>
        <p:spPr/>
        <p:txBody>
          <a:bodyPr>
            <a:normAutofit/>
          </a:bodyPr>
          <a:lstStyle/>
          <a:p>
            <a:r>
              <a:rPr lang="pl-PL" dirty="0"/>
              <a:t>Karta członkowska </a:t>
            </a:r>
            <a:r>
              <a:rPr lang="pl-PL" dirty="0" err="1"/>
              <a:t>socios</a:t>
            </a:r>
            <a:r>
              <a:rPr lang="pl-PL" dirty="0"/>
              <a:t> kosztuje od 35€ do 60€. </a:t>
            </a:r>
          </a:p>
          <a:p>
            <a:r>
              <a:rPr lang="pl-PL" dirty="0"/>
              <a:t>W zależności od wybranej karty, zyskuje się odmienne benefity. Na obecną chwilę istnieje wydanych około miliona kart członkowskich.</a:t>
            </a:r>
          </a:p>
          <a:p>
            <a:r>
              <a:rPr lang="pl-PL" dirty="0"/>
              <a:t>Osoby posiadające kartę zyskują również zniżki na mecze, zakupy w oficjalnych sklepach klubowych oraz na wycieczkę po stadionie (</a:t>
            </a:r>
            <a:r>
              <a:rPr lang="pl-PL" dirty="0" err="1"/>
              <a:t>Tour</a:t>
            </a:r>
            <a:r>
              <a:rPr lang="pl-PL" dirty="0"/>
              <a:t> </a:t>
            </a:r>
            <a:r>
              <a:rPr lang="pl-PL" dirty="0" err="1"/>
              <a:t>Bernabéu</a:t>
            </a:r>
            <a:r>
              <a:rPr lang="pl-PL"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Socios</a:t>
            </a:r>
            <a:r>
              <a:rPr lang="pl-PL" dirty="0"/>
              <a:t> - korzyści i obowiązki</a:t>
            </a:r>
          </a:p>
        </p:txBody>
      </p:sp>
      <p:sp>
        <p:nvSpPr>
          <p:cNvPr id="3" name="Symbol zastępczy zawartości 2"/>
          <p:cNvSpPr>
            <a:spLocks noGrp="1"/>
          </p:cNvSpPr>
          <p:nvPr>
            <p:ph idx="1"/>
          </p:nvPr>
        </p:nvSpPr>
        <p:spPr/>
        <p:txBody>
          <a:bodyPr>
            <a:normAutofit lnSpcReduction="10000"/>
          </a:bodyPr>
          <a:lstStyle/>
          <a:p>
            <a:r>
              <a:rPr lang="pl-PL" dirty="0"/>
              <a:t>Każdy </a:t>
            </a:r>
            <a:r>
              <a:rPr lang="pl-PL" dirty="0" err="1"/>
              <a:t>socios</a:t>
            </a:r>
            <a:r>
              <a:rPr lang="pl-PL" dirty="0"/>
              <a:t> ma możliwość wykupienia karnetu na cały sezon poza kolejką. </a:t>
            </a:r>
          </a:p>
          <a:p>
            <a:r>
              <a:rPr lang="pl-PL" dirty="0"/>
              <a:t>W momencie niemożności pojawienia się na meczu, muszą oni zgłosić ten fakt do klubu, dzięki czemu bilet zostanie odsprzedany. W innym przypadku nie tylko przepada mu możliwość obejrzenia meczu, ale musi również zapłacić karę. </a:t>
            </a:r>
          </a:p>
          <a:p>
            <a:r>
              <a:rPr lang="pl-PL" dirty="0" err="1"/>
              <a:t>Socios</a:t>
            </a:r>
            <a:r>
              <a:rPr lang="pl-PL" dirty="0"/>
              <a:t> mają również pierwszeństwo przy zakupach biletów na Ligę Mistrzów.</a:t>
            </a:r>
          </a:p>
          <a:p>
            <a:r>
              <a:rPr lang="pl-PL" dirty="0"/>
              <a:t>Z pozostałej puli biletów mogą skorzystać kibice nie będący </a:t>
            </a:r>
            <a:r>
              <a:rPr lang="pl-PL" dirty="0" err="1"/>
              <a:t>socios</a:t>
            </a:r>
            <a:r>
              <a:rPr lang="pl-PL" dirty="0"/>
              <a:t> lub kibice drużyny przeciwnej.</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Wybór prezesa klubu</a:t>
            </a:r>
          </a:p>
        </p:txBody>
      </p:sp>
      <p:sp>
        <p:nvSpPr>
          <p:cNvPr id="3" name="Symbol zastępczy zawartości 2"/>
          <p:cNvSpPr>
            <a:spLocks noGrp="1"/>
          </p:cNvSpPr>
          <p:nvPr>
            <p:ph idx="1"/>
          </p:nvPr>
        </p:nvSpPr>
        <p:spPr/>
        <p:txBody>
          <a:bodyPr>
            <a:normAutofit fontScale="92500"/>
          </a:bodyPr>
          <a:lstStyle/>
          <a:p>
            <a:r>
              <a:rPr lang="pl-PL" dirty="0"/>
              <a:t>Według statutu klubu, prezes musi być </a:t>
            </a:r>
            <a:r>
              <a:rPr lang="pl-PL" dirty="0" err="1"/>
              <a:t>socio</a:t>
            </a:r>
            <a:r>
              <a:rPr lang="pl-PL" dirty="0"/>
              <a:t> przez minimum 19 lat.</a:t>
            </a:r>
          </a:p>
          <a:p>
            <a:r>
              <a:rPr lang="pl-PL" dirty="0"/>
              <a:t>Wybór prezesa odbywa się w ramach zjazdu delegatów </a:t>
            </a:r>
            <a:r>
              <a:rPr lang="pl-PL" dirty="0" err="1"/>
              <a:t>socio</a:t>
            </a:r>
            <a:r>
              <a:rPr lang="pl-PL" dirty="0"/>
              <a:t>. </a:t>
            </a:r>
          </a:p>
          <a:p>
            <a:r>
              <a:rPr lang="pl-PL" dirty="0"/>
              <a:t>Prezesem klubu może zostać osoba, która jest w stanie ręczyć za swoje działania majątkiem rocznego budżetu klubu na poziomie 15% jego wartości. Oznacza to, że aby zostać prezesem Realu Madryt trzeba posiadać znaczny majątek.</a:t>
            </a:r>
          </a:p>
          <a:p>
            <a:r>
              <a:rPr lang="pl-PL" dirty="0"/>
              <a:t>Obecnie prezesem klubu jest potentat na rynku budowniczym </a:t>
            </a:r>
            <a:r>
              <a:rPr lang="pl-PL" dirty="0" err="1"/>
              <a:t>Florentino</a:t>
            </a:r>
            <a:r>
              <a:rPr lang="pl-PL" dirty="0"/>
              <a:t> </a:t>
            </a:r>
            <a:r>
              <a:rPr lang="pl-PL" dirty="0" err="1"/>
              <a:t>Perez</a:t>
            </a:r>
            <a:r>
              <a:rPr lang="pl-PL" dirty="0"/>
              <a:t>, twórca II ery </a:t>
            </a:r>
            <a:r>
              <a:rPr lang="pl-PL" dirty="0" err="1"/>
              <a:t>Galacticos</a:t>
            </a:r>
            <a:r>
              <a:rPr lang="pl-PL"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052736"/>
            <a:ext cx="8229600" cy="1143000"/>
          </a:xfrm>
        </p:spPr>
        <p:txBody>
          <a:bodyPr>
            <a:normAutofit fontScale="90000"/>
          </a:bodyPr>
          <a:lstStyle/>
          <a:p>
            <a:pPr algn="ctr"/>
            <a:r>
              <a:rPr lang="pl-PL" dirty="0"/>
              <a:t>Prezes klubu jako przedstawiciel biznesowy</a:t>
            </a:r>
          </a:p>
        </p:txBody>
      </p:sp>
      <p:sp>
        <p:nvSpPr>
          <p:cNvPr id="3" name="Symbol zastępczy zawartości 2"/>
          <p:cNvSpPr>
            <a:spLocks noGrp="1"/>
          </p:cNvSpPr>
          <p:nvPr>
            <p:ph idx="1"/>
          </p:nvPr>
        </p:nvSpPr>
        <p:spPr>
          <a:xfrm>
            <a:off x="539552" y="2420888"/>
            <a:ext cx="8229600" cy="4173096"/>
          </a:xfrm>
        </p:spPr>
        <p:txBody>
          <a:bodyPr/>
          <a:lstStyle/>
          <a:p>
            <a:r>
              <a:rPr lang="pl-PL" dirty="0"/>
              <a:t>Zadaniem prezesa Realu Madryt jest zarządzanie całym klubem. Decyzje podejmuje on autonomicznie. Dlatego też bardzo często </a:t>
            </a:r>
            <a:r>
              <a:rPr lang="pl-PL" dirty="0" err="1"/>
              <a:t>socios</a:t>
            </a:r>
            <a:r>
              <a:rPr lang="pl-PL" dirty="0"/>
              <a:t>, jak i kibice często zrzucają winę za niepowodzenia drużyny na samego prezesa. Akceptuje on lub odrzuca umowy </a:t>
            </a:r>
            <a:br>
              <a:rPr lang="pl-PL" dirty="0"/>
            </a:br>
            <a:r>
              <a:rPr lang="pl-PL" dirty="0"/>
              <a:t>z zawodnikami oraz trenerami.</a:t>
            </a:r>
            <a:br>
              <a:rPr lang="pl-PL" dirty="0"/>
            </a:b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20688"/>
            <a:ext cx="8229600" cy="1143000"/>
          </a:xfrm>
        </p:spPr>
        <p:txBody>
          <a:bodyPr/>
          <a:lstStyle/>
          <a:p>
            <a:r>
              <a:rPr lang="pl-PL" dirty="0"/>
              <a:t>Real Madryt – królewski klub</a:t>
            </a:r>
          </a:p>
        </p:txBody>
      </p:sp>
      <p:sp>
        <p:nvSpPr>
          <p:cNvPr id="3" name="Symbol zastępczy zawartości 2"/>
          <p:cNvSpPr>
            <a:spLocks noGrp="1"/>
          </p:cNvSpPr>
          <p:nvPr>
            <p:ph idx="1"/>
          </p:nvPr>
        </p:nvSpPr>
        <p:spPr/>
        <p:txBody>
          <a:bodyPr>
            <a:normAutofit fontScale="92500" lnSpcReduction="10000"/>
          </a:bodyPr>
          <a:lstStyle/>
          <a:p>
            <a:r>
              <a:rPr lang="pl-PL" dirty="0"/>
              <a:t>Niezwykle ważną datą w historii klubu jest 29 czerwca 1920r., kiedy to zgodnie z dyrektywą wydaną przez ówczesnego króla Hiszpanii Alfonsa III nadano klubowi przydomek Real, tworząc znaną do dziś nazwę Real </a:t>
            </a:r>
            <a:r>
              <a:rPr lang="pl-PL" dirty="0" err="1"/>
              <a:t>Madrid</a:t>
            </a:r>
            <a:r>
              <a:rPr lang="pl-PL" dirty="0"/>
              <a:t> </a:t>
            </a:r>
            <a:r>
              <a:rPr lang="pl-PL" dirty="0" err="1"/>
              <a:t>Club</a:t>
            </a:r>
            <a:r>
              <a:rPr lang="pl-PL" dirty="0"/>
              <a:t> de </a:t>
            </a:r>
            <a:r>
              <a:rPr lang="pl-PL" dirty="0" err="1"/>
              <a:t>Fútbol</a:t>
            </a:r>
            <a:r>
              <a:rPr lang="pl-PL" dirty="0"/>
              <a:t>. Stał się on klubem „królewskim” (z hiszp. Real). Wskazuje się, że decyzja ta wysunęła klub przed szereg pozostałych tego typu organizacji, gdyż stał się on klubem reprezentującym cały kraj. </a:t>
            </a:r>
          </a:p>
          <a:p>
            <a:r>
              <a:rPr lang="pl-PL" dirty="0"/>
              <a:t>Stworzyło to swoistą historię, kreującą markę klubu jako wybitnego, pożądanego, namaszczonego przez samego króla. Uważa się, że zdarzenie to odegrało ogromną rolę w późniejszym rozwoju klubu.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22114"/>
          </a:xfrm>
        </p:spPr>
        <p:txBody>
          <a:bodyPr/>
          <a:lstStyle/>
          <a:p>
            <a:r>
              <a:rPr lang="pl-PL" dirty="0"/>
              <a:t>Wnioski</a:t>
            </a:r>
          </a:p>
        </p:txBody>
      </p:sp>
      <p:sp>
        <p:nvSpPr>
          <p:cNvPr id="3" name="Symbol zastępczy zawartości 2"/>
          <p:cNvSpPr>
            <a:spLocks noGrp="1"/>
          </p:cNvSpPr>
          <p:nvPr>
            <p:ph idx="1"/>
          </p:nvPr>
        </p:nvSpPr>
        <p:spPr>
          <a:xfrm>
            <a:off x="323528" y="1196752"/>
            <a:ext cx="8496944" cy="5184576"/>
          </a:xfrm>
        </p:spPr>
        <p:txBody>
          <a:bodyPr>
            <a:noAutofit/>
          </a:bodyPr>
          <a:lstStyle/>
          <a:p>
            <a:r>
              <a:rPr lang="pl-PL" sz="1900" dirty="0"/>
              <a:t>Kluby sportowe, w tym Real Madryt są częścią ogromnego sektora biznesowego.</a:t>
            </a:r>
          </a:p>
          <a:p>
            <a:r>
              <a:rPr lang="pl-PL" sz="1900" dirty="0"/>
              <a:t>Odpowiednio zarządzane mogą przynosić wielomilionowe zyski, zapewniając pracę tysiącom osób związanych bezpośrednio z klubem (trenerzy, fizjoterapeuci, piłkarze, sklepikarze itp.), jak również pośrednio (branża hotelarska, restauratorzy, sklepikarze z pamiątkami itp.).</a:t>
            </a:r>
          </a:p>
          <a:p>
            <a:r>
              <a:rPr lang="pl-PL" sz="1900" dirty="0"/>
              <a:t>Współczesne kluby muszą pracować w formie prężnie działających biznesów, aby być w stanie kontraktować najlepszych zawodników, którzy będą gwarantowali większe szanse na zwycięstwa.</a:t>
            </a:r>
          </a:p>
          <a:p>
            <a:r>
              <a:rPr lang="pl-PL" sz="1900" dirty="0"/>
              <a:t>Real Madryt jest jednym z najlepszych przykładów kreowania marki, która tworzy koncept myślowy przyciągający uwagę milionów ludzi, którzy chcą być choć w najmniejszym stopniu częścią klubu. </a:t>
            </a:r>
          </a:p>
          <a:p>
            <a:r>
              <a:rPr lang="pl-PL" sz="1900" dirty="0"/>
              <a:t>Wykreowana różnymi zabiegami na przestrzeni ostatnich stu lat marka, przyczyniła się do stworzenia niepodważalnej pozycji klubu zarówno w hierarchii klubów hiszpańskich, jak i na rynku światowym, wyprzedzając wartością medialną szereg klubów z innych dyscyplin sportowych, od lat wiodąc w tym względzie prym co przekłada się na możliwości czerpania ogromnych zysków z różnych obszarów rynku.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76673"/>
            <a:ext cx="8229600" cy="1224136"/>
          </a:xfrm>
        </p:spPr>
        <p:txBody>
          <a:bodyPr>
            <a:normAutofit/>
          </a:bodyPr>
          <a:lstStyle/>
          <a:p>
            <a:pPr algn="ctr">
              <a:buNone/>
            </a:pPr>
            <a:r>
              <a:rPr lang="pl-PL" sz="6000" dirty="0"/>
              <a:t>Dziękuję za uwagę!</a:t>
            </a:r>
          </a:p>
        </p:txBody>
      </p:sp>
      <p:pic>
        <p:nvPicPr>
          <p:cNvPr id="31746" name="Picture 2" descr="C:\Users\P\Downloads\real-madryt.jpg"/>
          <p:cNvPicPr>
            <a:picLocks noChangeAspect="1" noChangeArrowheads="1"/>
          </p:cNvPicPr>
          <p:nvPr/>
        </p:nvPicPr>
        <p:blipFill>
          <a:blip r:embed="rId2" cstate="print"/>
          <a:srcRect/>
          <a:stretch>
            <a:fillRect/>
          </a:stretch>
        </p:blipFill>
        <p:spPr bwMode="auto">
          <a:xfrm>
            <a:off x="899592" y="1844824"/>
            <a:ext cx="7289321" cy="43204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548680"/>
            <a:ext cx="8229600" cy="1008112"/>
          </a:xfrm>
        </p:spPr>
        <p:txBody>
          <a:bodyPr>
            <a:normAutofit/>
          </a:bodyPr>
          <a:lstStyle/>
          <a:p>
            <a:r>
              <a:rPr lang="pl-PL" dirty="0"/>
              <a:t>Zmiana logo na przestrzeni lat</a:t>
            </a:r>
          </a:p>
        </p:txBody>
      </p:sp>
      <p:sp>
        <p:nvSpPr>
          <p:cNvPr id="3" name="Symbol zastępczy zawartości 2"/>
          <p:cNvSpPr>
            <a:spLocks noGrp="1"/>
          </p:cNvSpPr>
          <p:nvPr>
            <p:ph idx="1"/>
          </p:nvPr>
        </p:nvSpPr>
        <p:spPr>
          <a:xfrm>
            <a:off x="457200" y="3861048"/>
            <a:ext cx="8229600" cy="2463552"/>
          </a:xfrm>
        </p:spPr>
        <p:txBody>
          <a:bodyPr/>
          <a:lstStyle/>
          <a:p>
            <a:pPr>
              <a:buNone/>
            </a:pPr>
            <a:endParaRPr lang="pl-PL" dirty="0"/>
          </a:p>
          <a:p>
            <a:pPr>
              <a:buNone/>
            </a:pPr>
            <a:r>
              <a:rPr lang="pl-PL" dirty="0"/>
              <a:t>	Logo klubu stanowi dla niego wyróżnik, pełniąc rolę marketingową.  Logo stworzone w 1920 roku wykorzystywane jest do dziś.</a:t>
            </a:r>
          </a:p>
        </p:txBody>
      </p:sp>
      <p:pic>
        <p:nvPicPr>
          <p:cNvPr id="7" name="Obraz 6" descr="C:\Users\P\Desktop\Bez tytułu 2222.png"/>
          <p:cNvPicPr/>
          <p:nvPr/>
        </p:nvPicPr>
        <p:blipFill>
          <a:blip r:embed="rId2" cstate="print"/>
          <a:srcRect/>
          <a:stretch>
            <a:fillRect/>
          </a:stretch>
        </p:blipFill>
        <p:spPr bwMode="auto">
          <a:xfrm>
            <a:off x="899592" y="1628800"/>
            <a:ext cx="7344816" cy="2664296"/>
          </a:xfrm>
          <a:prstGeom prst="rect">
            <a:avLst/>
          </a:prstGeom>
          <a:noFill/>
          <a:ln w="9525">
            <a:noFill/>
            <a:miter lim="800000"/>
            <a:headEnd/>
            <a:tailEnd/>
          </a:ln>
        </p:spPr>
      </p:pic>
      <p:sp>
        <p:nvSpPr>
          <p:cNvPr id="1028" name="Rectangle 4"/>
          <p:cNvSpPr>
            <a:spLocks noChangeArrowheads="1"/>
          </p:cNvSpPr>
          <p:nvPr/>
        </p:nvSpPr>
        <p:spPr bwMode="auto">
          <a:xfrm>
            <a:off x="539552" y="6398567"/>
            <a:ext cx="607313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a:ln>
                  <a:noFill/>
                </a:ln>
                <a:solidFill>
                  <a:srgbClr val="000000"/>
                </a:solidFill>
                <a:effectLst/>
                <a:latin typeface="Times New Roman" pitchFamily="18" charset="0"/>
                <a:cs typeface="Times New Roman" pitchFamily="18" charset="0"/>
              </a:rPr>
              <a:t>Ryc.1. Logo Realu Madryt na przestrzeni 1902 – 1920r.</a:t>
            </a:r>
            <a:endParaRPr kumimoji="0" lang="pl-PL" sz="12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a:ln>
                  <a:noFill/>
                </a:ln>
                <a:solidFill>
                  <a:srgbClr val="000000"/>
                </a:solidFill>
                <a:effectLst/>
                <a:latin typeface="Times New Roman" pitchFamily="18" charset="0"/>
                <a:cs typeface="Times New Roman" pitchFamily="18" charset="0"/>
              </a:rPr>
              <a:t>Źródło:  https://www.nurfussball.com/</a:t>
            </a:r>
            <a:endParaRPr kumimoji="0" lang="pl-PL" sz="1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Real Madryt jako światowa marka</a:t>
            </a:r>
          </a:p>
        </p:txBody>
      </p:sp>
      <p:sp>
        <p:nvSpPr>
          <p:cNvPr id="3" name="Symbol zastępczy zawartości 2"/>
          <p:cNvSpPr>
            <a:spLocks noGrp="1"/>
          </p:cNvSpPr>
          <p:nvPr>
            <p:ph idx="1"/>
          </p:nvPr>
        </p:nvSpPr>
        <p:spPr>
          <a:xfrm>
            <a:off x="457200" y="1935480"/>
            <a:ext cx="8003232" cy="4389120"/>
          </a:xfrm>
        </p:spPr>
        <p:txBody>
          <a:bodyPr>
            <a:normAutofit lnSpcReduction="10000"/>
          </a:bodyPr>
          <a:lstStyle/>
          <a:p>
            <a:pPr algn="just"/>
            <a:r>
              <a:rPr lang="pl-PL" dirty="0"/>
              <a:t>Właściwe zarządzanie marką klubu, stanowi niezwykle ważny kontekst w tworzeniu w umyśle piłkarzy, a przede wszystkim kibiców i sponsorów wartości. Logo, w tym makra tworzą razem kombinację produktu fizycznego, odróżniając dany klub od potencjalnych rywali. Wyróżnik ten przekłada się na uzyskiwanie korzyści, przyciągając na swoje stadiony większe rzesze fanów, oraz sponsorów, chcących reklamować się na koszulkach lub stadionie. Przekłada się to na większe zyski klubu.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052736"/>
            <a:ext cx="8013576" cy="1215008"/>
          </a:xfrm>
        </p:spPr>
        <p:txBody>
          <a:bodyPr>
            <a:normAutofit fontScale="90000"/>
          </a:bodyPr>
          <a:lstStyle/>
          <a:p>
            <a:pPr algn="ctr"/>
            <a:r>
              <a:rPr lang="pl-PL" dirty="0"/>
              <a:t>Sukcesy klubu jako element budowania marki</a:t>
            </a:r>
          </a:p>
        </p:txBody>
      </p:sp>
      <p:sp>
        <p:nvSpPr>
          <p:cNvPr id="3" name="Symbol zastępczy zawartości 2"/>
          <p:cNvSpPr>
            <a:spLocks noGrp="1"/>
          </p:cNvSpPr>
          <p:nvPr>
            <p:ph idx="1"/>
          </p:nvPr>
        </p:nvSpPr>
        <p:spPr>
          <a:xfrm>
            <a:off x="467544" y="2420888"/>
            <a:ext cx="8229600" cy="4101088"/>
          </a:xfrm>
        </p:spPr>
        <p:txBody>
          <a:bodyPr/>
          <a:lstStyle/>
          <a:p>
            <a:r>
              <a:rPr lang="pl-PL" dirty="0"/>
              <a:t>Klub odnoszący sukcesy, w postaci wygrywania ligi czy pucharu krajowego, bądź rozgrywek międzynarodowych, w postaci Ligi Mistrzów kreuje swój wizerunek.</a:t>
            </a:r>
          </a:p>
          <a:p>
            <a:r>
              <a:rPr lang="pl-PL" dirty="0"/>
              <a:t>Tworzona jest w ten sposób tożsamość klubu, tworząc swoistą strukturę skrótu myślowego dla wszystkich osób interesujących się piłką nożną.</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Marka klubu nakręcająca koniunkturę</a:t>
            </a:r>
          </a:p>
        </p:txBody>
      </p:sp>
      <p:sp>
        <p:nvSpPr>
          <p:cNvPr id="3" name="Symbol zastępczy zawartości 2"/>
          <p:cNvSpPr>
            <a:spLocks noGrp="1"/>
          </p:cNvSpPr>
          <p:nvPr>
            <p:ph idx="1"/>
          </p:nvPr>
        </p:nvSpPr>
        <p:spPr/>
        <p:txBody>
          <a:bodyPr>
            <a:normAutofit/>
          </a:bodyPr>
          <a:lstStyle/>
          <a:p>
            <a:r>
              <a:rPr lang="pl-PL" dirty="0"/>
              <a:t>Odpowiednie zarządzanie klubem, pozwalające na generowanie wysokich zysków pozwoliło, w latach 50 i 60 XX wieku stworzyć drużynę składającą się z najlepszych piłkarzy świata. </a:t>
            </a:r>
          </a:p>
          <a:p>
            <a:r>
              <a:rPr lang="pl-PL" dirty="0"/>
              <a:t>Tryumfy w Pucharze Mistrzów, w tym w pierwszej (1955) i drugiej (1956) edycji Pucharu Mistrzów, a także w lidze przyczyniły się do pozyskania w kolejnych latach Ferenca </a:t>
            </a:r>
            <a:r>
              <a:rPr lang="pl-PL" dirty="0" err="1"/>
              <a:t>Puskasa</a:t>
            </a:r>
            <a:r>
              <a:rPr lang="pl-PL" dirty="0"/>
              <a:t> czy </a:t>
            </a:r>
            <a:r>
              <a:rPr lang="pl-PL" dirty="0" err="1"/>
              <a:t>Alfredio</a:t>
            </a:r>
            <a:r>
              <a:rPr lang="pl-PL" dirty="0"/>
              <a:t> Di Stefano a także Raymonda Kopy uznawanych za jednych z najlepszych piłkarzy w historii piłki nożnej.</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548680"/>
            <a:ext cx="8964488" cy="1143000"/>
          </a:xfrm>
        </p:spPr>
        <p:txBody>
          <a:bodyPr>
            <a:normAutofit fontScale="90000"/>
          </a:bodyPr>
          <a:lstStyle/>
          <a:p>
            <a:r>
              <a:rPr lang="pl-PL" dirty="0"/>
              <a:t>Klub składający się z gwiazd </a:t>
            </a:r>
            <a:br>
              <a:rPr lang="pl-PL" dirty="0"/>
            </a:br>
            <a:r>
              <a:rPr lang="pl-PL" dirty="0"/>
              <a:t>a zainteresowanie kibiców oraz sponsorów</a:t>
            </a:r>
          </a:p>
        </p:txBody>
      </p:sp>
      <p:sp>
        <p:nvSpPr>
          <p:cNvPr id="3" name="Symbol zastępczy zawartości 2"/>
          <p:cNvSpPr>
            <a:spLocks noGrp="1"/>
          </p:cNvSpPr>
          <p:nvPr>
            <p:ph idx="1"/>
          </p:nvPr>
        </p:nvSpPr>
        <p:spPr/>
        <p:txBody>
          <a:bodyPr>
            <a:normAutofit/>
          </a:bodyPr>
          <a:lstStyle/>
          <a:p>
            <a:endParaRPr lang="pl-PL" dirty="0"/>
          </a:p>
          <a:p>
            <a:r>
              <a:rPr lang="pl-PL" dirty="0"/>
              <a:t>Ze względu na posiadanie w składzie najlepszych zawodników na swoich pozycjach w latach 60 XX wieku, Real Madryt uzyskał nazwę </a:t>
            </a:r>
            <a:r>
              <a:rPr lang="pl-PL" dirty="0" err="1"/>
              <a:t>Galacticos</a:t>
            </a:r>
            <a:r>
              <a:rPr lang="pl-PL" dirty="0"/>
              <a:t> (I era).</a:t>
            </a:r>
          </a:p>
          <a:p>
            <a:r>
              <a:rPr lang="pl-PL" dirty="0"/>
              <a:t>II era </a:t>
            </a:r>
            <a:r>
              <a:rPr lang="pl-PL" dirty="0" err="1"/>
              <a:t>galacticos</a:t>
            </a:r>
            <a:r>
              <a:rPr lang="pl-PL" dirty="0"/>
              <a:t> przypadła na koniec lat 90 XX wieku i początek XXI wieku, kiedy to klub ponownie oparł swoją politykę transferową na zakupach najlepszych zawodników na świecie.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386</TotalTime>
  <Words>2005</Words>
  <Application>Microsoft Office PowerPoint</Application>
  <PresentationFormat>Pokaz na ekranie (4:3)</PresentationFormat>
  <Paragraphs>138</Paragraphs>
  <Slides>41</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41</vt:i4>
      </vt:variant>
    </vt:vector>
  </HeadingPairs>
  <TitlesOfParts>
    <vt:vector size="47" baseType="lpstr">
      <vt:lpstr>Arial</vt:lpstr>
      <vt:lpstr>Calibri</vt:lpstr>
      <vt:lpstr>Constantia</vt:lpstr>
      <vt:lpstr>Times New Roman</vt:lpstr>
      <vt:lpstr>Wingdings 2</vt:lpstr>
      <vt:lpstr>Przepływ</vt:lpstr>
      <vt:lpstr>Funkcjonowanie biznesowe najbogatszego klubu świata – Realu Madryt</vt:lpstr>
      <vt:lpstr>Historia klubu</vt:lpstr>
      <vt:lpstr>Pierwszy etap rozwoju klubu</vt:lpstr>
      <vt:lpstr>Real Madryt – królewski klub</vt:lpstr>
      <vt:lpstr>Zmiana logo na przestrzeni lat</vt:lpstr>
      <vt:lpstr>Real Madryt jako światowa marka</vt:lpstr>
      <vt:lpstr>Sukcesy klubu jako element budowania marki</vt:lpstr>
      <vt:lpstr>Marka klubu nakręcająca koniunkturę</vt:lpstr>
      <vt:lpstr>Klub składający się z gwiazd  a zainteresowanie kibiców oraz sponsorów</vt:lpstr>
      <vt:lpstr>Galacticos II era</vt:lpstr>
      <vt:lpstr>Prezentacja programu PowerPoint</vt:lpstr>
      <vt:lpstr>Największe sukcesy Realu Madryt</vt:lpstr>
      <vt:lpstr>Sukcesy oraz zarządzanie marką</vt:lpstr>
      <vt:lpstr>Reklama Pepsi, której twarzą byli najlepsi zawodnicy Realu Madryt II ery Galacticos.</vt:lpstr>
      <vt:lpstr>Kontrakt reklamowy pomiędzy Realem Madryt a sponsorem klubu Nivea Men</vt:lpstr>
      <vt:lpstr>Marka klubu a przyciąganie najlepszych zawodników świata</vt:lpstr>
      <vt:lpstr>Podsumowanie wpływu marki na przyciąganie najlepszych zawodników</vt:lpstr>
      <vt:lpstr>Miejsca zysków dla klubu</vt:lpstr>
      <vt:lpstr>Pensje piłkarzy</vt:lpstr>
      <vt:lpstr>Udział wartości medialnej piłki nożnej na tle innych dyscyplin w Europie </vt:lpstr>
      <vt:lpstr>Wartość medialna Realu Madryt</vt:lpstr>
      <vt:lpstr>Sprzedaż praw telewizyjnych</vt:lpstr>
      <vt:lpstr>Sponsorzy</vt:lpstr>
      <vt:lpstr>Zysk dla sponsora z reklamowania go przez Realu Madryt</vt:lpstr>
      <vt:lpstr>Stadion (Santagiago Bernabeu przed przebudową) jako element kreowania zysków dla klubu</vt:lpstr>
      <vt:lpstr>Stadion jako element generowania zysków dla klubu</vt:lpstr>
      <vt:lpstr>Zwiedzanie Stadionu</vt:lpstr>
      <vt:lpstr>Prezentacja programu PowerPoint</vt:lpstr>
      <vt:lpstr>Rozbudowa stadionu (wizualizacja) – planowane skończenie budowy na 2023 rok</vt:lpstr>
      <vt:lpstr>Sprzedaż biletów</vt:lpstr>
      <vt:lpstr>La Fabrica – Szkółka Realu Madryt</vt:lpstr>
      <vt:lpstr>Szkółka Realu Madryt La Fábrica</vt:lpstr>
      <vt:lpstr>Nabór wychowanków  w Realu Madryt</vt:lpstr>
      <vt:lpstr>Sprzedaż wychowanków jako element zysku klubu</vt:lpstr>
      <vt:lpstr>Zarządzanie klubem przez Socios</vt:lpstr>
      <vt:lpstr>Socios  - korzyści</vt:lpstr>
      <vt:lpstr>Socios - korzyści i obowiązki</vt:lpstr>
      <vt:lpstr>Wybór prezesa klubu</vt:lpstr>
      <vt:lpstr>Prezes klubu jako przedstawiciel biznesowy</vt:lpstr>
      <vt:lpstr>Wnioski</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Funkcjonowanie biznesowe najbogatszego klubu świata – Realu Madryt</dc:title>
  <dc:creator>P</dc:creator>
  <cp:lastModifiedBy>Maciej Słowak</cp:lastModifiedBy>
  <cp:revision>24</cp:revision>
  <dcterms:created xsi:type="dcterms:W3CDTF">2021-11-14T14:34:58Z</dcterms:created>
  <dcterms:modified xsi:type="dcterms:W3CDTF">2021-11-23T11:17:47Z</dcterms:modified>
</cp:coreProperties>
</file>