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2" r:id="rId5"/>
    <p:sldId id="264" r:id="rId6"/>
    <p:sldId id="263" r:id="rId7"/>
    <p:sldId id="265" r:id="rId8"/>
    <p:sldId id="266" r:id="rId9"/>
    <p:sldId id="267" r:id="rId10"/>
    <p:sldId id="268" r:id="rId11"/>
    <p:sldId id="269" r:id="rId12"/>
    <p:sldId id="270" r:id="rId13"/>
    <p:sldId id="271" r:id="rId14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18AC360-B685-4597-89ED-455230FE3F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17E2A076-920C-4BD3-B322-FB99033055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FD4C56DA-5E96-4F54-8888-AC6FAD497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B17BE-5F89-4857-B80A-901628C7A839}" type="datetimeFigureOut">
              <a:rPr lang="pl-PL" smtClean="0"/>
              <a:t>26.04.2020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E28C44A-C580-4C57-9732-B02395F4D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49C66421-8CFA-42BE-A277-9A483BFFC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DC0D-CD89-48F5-B4FD-A0D34B86B3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53006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8532162-55F7-4B29-A204-ED047C9A0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13F4910C-2214-40E2-8060-8D842B216F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B4B6C59E-3355-4482-9B97-E8546BD6A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B17BE-5F89-4857-B80A-901628C7A839}" type="datetimeFigureOut">
              <a:rPr lang="pl-PL" smtClean="0"/>
              <a:t>26.04.2020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1F7D86B-4A19-48A4-9B28-B5392315C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5C974FE4-69EB-470A-96E0-1FF1E31A0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DC0D-CD89-48F5-B4FD-A0D34B86B3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3817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F4E74BBF-D0F0-41B5-BF4E-449C4F09BF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F186C34E-83DA-48CD-AA0C-CA296B8570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AF8BB9D-1D3E-45C3-B0C5-1495FF40A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B17BE-5F89-4857-B80A-901628C7A839}" type="datetimeFigureOut">
              <a:rPr lang="pl-PL" smtClean="0"/>
              <a:t>26.04.2020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902B6020-DF83-41A6-9707-9AD52B12C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768AAF6F-67F6-4717-B952-8BA9B0B3E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DC0D-CD89-48F5-B4FD-A0D34B86B3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78472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B70034-CB48-4B85-B12D-923E3AC1A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8312D9A-CE35-46A3-BE1A-E1FACA4011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6869354-85EC-4684-8A4F-F4D9F7945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B17BE-5F89-4857-B80A-901628C7A839}" type="datetimeFigureOut">
              <a:rPr lang="pl-PL" smtClean="0"/>
              <a:t>26.04.2020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3D6927D-4767-474E-BA03-A65F52117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6464AD85-4BB1-4666-9B31-974DE6B52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DC0D-CD89-48F5-B4FD-A0D34B86B3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6175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927F252-6D37-461B-B673-0C320E5BC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28225B44-0806-4BCB-A6DC-3AE482240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B7E9E2D-1F01-494A-AAF3-15479EA30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B17BE-5F89-4857-B80A-901628C7A839}" type="datetimeFigureOut">
              <a:rPr lang="pl-PL" smtClean="0"/>
              <a:t>26.04.2020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76D17BC7-5BEB-4AFD-83AB-1F4A22D75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83C13C91-EE6F-425D-BBD1-3438E5BC5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DC0D-CD89-48F5-B4FD-A0D34B86B3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86400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028F41A-3071-42F5-BEBD-19F0929EB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15DE153-037C-45DB-B687-DE9859F3FA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BA5DF649-AD85-497B-A55A-45CD248730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A8B0BFA4-8AC1-4DB2-AA2F-8BCDFB3DD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B17BE-5F89-4857-B80A-901628C7A839}" type="datetimeFigureOut">
              <a:rPr lang="pl-PL" smtClean="0"/>
              <a:t>26.04.2020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6BC46A30-CADF-49EF-B604-CC44EC1D0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90B2305-6BC3-491C-AEA1-25D8FB6D0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DC0D-CD89-48F5-B4FD-A0D34B86B3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634850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9C0357C-1FA1-445E-92C7-ACB69A546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583E757-79BE-4547-A602-4EFCB1BFEF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C5E58D29-7513-4B23-A788-DE0545CA13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D4FA2C47-07DD-423D-9E92-78818190C8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C5169A04-1E4B-4E14-ABE8-EB1D2BA86F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67874FEF-68F7-4668-B130-80B3929C5D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B17BE-5F89-4857-B80A-901628C7A839}" type="datetimeFigureOut">
              <a:rPr lang="pl-PL" smtClean="0"/>
              <a:t>26.04.2020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5CA70B15-8FC2-4B04-9D71-277C4C87C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9FFAD3D0-42DF-450E-AEDE-2B610C3C4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DC0D-CD89-48F5-B4FD-A0D34B86B3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6638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27E3710-7A5E-4A41-A69D-CFA026B4D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768AD0EC-0FF3-4487-BAEA-A64AA5634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B17BE-5F89-4857-B80A-901628C7A839}" type="datetimeFigureOut">
              <a:rPr lang="pl-PL" smtClean="0"/>
              <a:t>26.04.2020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9FAB417C-6DF2-4A21-8B76-99D91AFFB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119B4E43-832A-429C-A483-9AEC7598A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DC0D-CD89-48F5-B4FD-A0D34B86B3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0969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180490DA-25C9-4757-9424-34BE14207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B17BE-5F89-4857-B80A-901628C7A839}" type="datetimeFigureOut">
              <a:rPr lang="pl-PL" smtClean="0"/>
              <a:t>26.04.2020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DFCE6449-952D-486D-9427-269CFA6FF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4573348B-9F6C-4CB4-9419-E446CEC93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DC0D-CD89-48F5-B4FD-A0D34B86B3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9817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C1A4FDF-BD01-4321-999B-40A4A1031C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68F6E4E-70C0-4D43-A3CC-141092D41C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98633FE9-11D7-4BCB-8452-BFB39F1FB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0F74F532-E1D4-449A-AAA1-D501EDA31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B17BE-5F89-4857-B80A-901628C7A839}" type="datetimeFigureOut">
              <a:rPr lang="pl-PL" smtClean="0"/>
              <a:t>26.04.2020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03696936-847E-4B6A-B4D1-C0D9CE1E1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B0214ED1-CA01-45A2-B2B5-B584F4AD0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DC0D-CD89-48F5-B4FD-A0D34B86B3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9222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1975A5B-85D5-4D5E-ACB0-FC96DC305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04C94599-1C2B-4AEA-899A-B6A254345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B87CA8BB-F3F7-411C-A1B8-0BD882E185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4AB59636-730B-45D6-8E5D-C7B19B34E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B17BE-5F89-4857-B80A-901628C7A839}" type="datetimeFigureOut">
              <a:rPr lang="pl-PL" smtClean="0"/>
              <a:t>26.04.2020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619DBFA-EB8C-441F-909E-52CC6881B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145F830D-E2EA-41BB-A1B1-31FCA98A2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DC0D-CD89-48F5-B4FD-A0D34B86B3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6195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CB4F1182-C829-4BE7-9C93-6F97F539B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1C068CE-FB85-4DE1-A9EE-A31ABE3FAC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72E144C5-D9B4-46A9-84D7-488FDFB9EB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B17BE-5F89-4857-B80A-901628C7A839}" type="datetimeFigureOut">
              <a:rPr lang="pl-PL" smtClean="0"/>
              <a:t>26.04.2020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11175AD-0114-46CB-8E80-D18153F7ED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9261CF8A-4ED8-42BB-B703-55F7198BF3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DDC0D-CD89-48F5-B4FD-A0D34B86B30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64131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1FA402D8-26D3-41B2-9884-36220198EA4E}"/>
              </a:ext>
            </a:extLst>
          </p:cNvPr>
          <p:cNvSpPr txBox="1"/>
          <p:nvPr/>
        </p:nvSpPr>
        <p:spPr>
          <a:xfrm>
            <a:off x="466725" y="247650"/>
            <a:ext cx="113633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AutoNum type="arabicPeriod"/>
            </a:pPr>
            <a:r>
              <a:rPr lang="pl-PL" sz="3600" dirty="0"/>
              <a:t> STRUKTURA ORGANIZACYJA ZARZĄDU KLUBU SPORTOWEGO WRAZ Z KOMPETENCJAMI CZŁONKÓW. </a:t>
            </a:r>
          </a:p>
          <a:p>
            <a:pPr marL="342900" indent="-342900">
              <a:buAutoNum type="arabicPeriod"/>
            </a:pPr>
            <a:endParaRPr lang="pl-PL" dirty="0"/>
          </a:p>
          <a:p>
            <a:pPr marL="342900" indent="-342900">
              <a:buAutoNum type="arabicPeriod"/>
            </a:pPr>
            <a:endParaRPr lang="pl-PL" dirty="0"/>
          </a:p>
        </p:txBody>
      </p:sp>
      <p:sp>
        <p:nvSpPr>
          <p:cNvPr id="3" name="pole tekstowe 2">
            <a:extLst>
              <a:ext uri="{FF2B5EF4-FFF2-40B4-BE49-F238E27FC236}">
                <a16:creationId xmlns:a16="http://schemas.microsoft.com/office/drawing/2014/main" id="{892298BC-F2B9-4322-89FD-C8EF9316D4A1}"/>
              </a:ext>
            </a:extLst>
          </p:cNvPr>
          <p:cNvSpPr txBox="1"/>
          <p:nvPr/>
        </p:nvSpPr>
        <p:spPr>
          <a:xfrm>
            <a:off x="414337" y="2954476"/>
            <a:ext cx="1136332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/>
              <a:t>Determinantą powodzenia w zarządzaniu klubem sportowym jest posiadanie prawidłowej struktury organizacyjnej. Jako strukturę organizacyjna rozumie się „zestaw elementów, których można użyć do nadania kształtu organizacji” (Griffin 2004). Elementami tymi są stanowiska pracy i komórki organizacyjne. </a:t>
            </a:r>
          </a:p>
          <a:p>
            <a:endParaRPr lang="pl-PL" sz="2400" dirty="0"/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6592270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F5A98D72-EFBD-4506-A778-C6C32CDC7739}"/>
              </a:ext>
            </a:extLst>
          </p:cNvPr>
          <p:cNvSpPr txBox="1"/>
          <p:nvPr/>
        </p:nvSpPr>
        <p:spPr>
          <a:xfrm>
            <a:off x="423861" y="466725"/>
            <a:ext cx="113442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dirty="0"/>
              <a:t>3. Warunki założycielskie jakie musi spełnić UKS</a:t>
            </a:r>
            <a:r>
              <a:rPr lang="pl-PL" sz="2400" dirty="0"/>
              <a:t>.</a:t>
            </a:r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364C8C71-D8F9-4336-942C-AE48A45BBD4A}"/>
              </a:ext>
            </a:extLst>
          </p:cNvPr>
          <p:cNvSpPr txBox="1"/>
          <p:nvPr/>
        </p:nvSpPr>
        <p:spPr>
          <a:xfrm>
            <a:off x="423861" y="1639669"/>
            <a:ext cx="11344275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u="sng" dirty="0">
                <a:solidFill>
                  <a:srgbClr val="FF0000"/>
                </a:solidFill>
              </a:rPr>
              <a:t>1. Zebrać 7 dorosłych, chętnych do założenia UKS.</a:t>
            </a:r>
          </a:p>
          <a:p>
            <a:r>
              <a:rPr lang="pl-PL" sz="2400" dirty="0"/>
              <a:t>Zgodnie z art. 3 ust. 1 Ustawy z 7 kwietnia 1989 r. Prawo o stowarzyszeniach "Prawo tworzenia stowarzyszeń przysługuje obywatelom polskim mającym pełną zdolność do czynności prawnych i nie pozbawionym praw publicznych."</a:t>
            </a:r>
          </a:p>
          <a:p>
            <a:endParaRPr lang="pl-PL" sz="2400" dirty="0"/>
          </a:p>
          <a:p>
            <a:r>
              <a:rPr lang="pl-PL" sz="2400" u="sng" dirty="0">
                <a:solidFill>
                  <a:srgbClr val="FF0000"/>
                </a:solidFill>
              </a:rPr>
              <a:t>2. Zorganizować Zebranie Założycielskie</a:t>
            </a:r>
          </a:p>
          <a:p>
            <a:r>
              <a:rPr lang="pl-PL" sz="2400" dirty="0"/>
              <a:t>Na zebraniu założycielskim, w którym uczestniczą wszyscy członkowie założyciele (min. 7 osób) należy podjąć następujące decyzje (uchwały):</a:t>
            </a:r>
          </a:p>
          <a:p>
            <a:r>
              <a:rPr lang="pl-PL" sz="2400" dirty="0"/>
              <a:t>o powołaniu do istnienia stowarzyszenia, przyjęciu statutu oraz wyborze Komitetu Założycielskiego lub władz stowarzyszenia (Zarząd i Komisja Rewizyjna).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55339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id="{2E0230F2-7F5F-4C2A-9A43-D736B1DFCBC0}"/>
              </a:ext>
            </a:extLst>
          </p:cNvPr>
          <p:cNvSpPr/>
          <p:nvPr/>
        </p:nvSpPr>
        <p:spPr>
          <a:xfrm>
            <a:off x="261937" y="128588"/>
            <a:ext cx="11668125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u="sng" dirty="0">
                <a:solidFill>
                  <a:srgbClr val="FF0000"/>
                </a:solidFill>
              </a:rPr>
              <a:t>3. Złożyć w Starostwie Powiatowym następujące dokumenty:</a:t>
            </a:r>
          </a:p>
          <a:p>
            <a:endParaRPr lang="pl-PL" sz="2400" u="sng" dirty="0">
              <a:solidFill>
                <a:srgbClr val="FF0000"/>
              </a:solidFill>
            </a:endParaRPr>
          </a:p>
          <a:p>
            <a:r>
              <a:rPr lang="pl-PL" sz="2400" dirty="0"/>
              <a:t>- wniosek do Starosty o wpisanie do ewidencji UKS-u</a:t>
            </a:r>
          </a:p>
          <a:p>
            <a:r>
              <a:rPr lang="pl-PL" sz="2400" dirty="0"/>
              <a:t>- listę Członków Założycieli Stowarzyszenia zawierająca następujące dane: imię i nazwisko, data i miejsce urodzenia, adres zameldowania, własnoręczny podpis, a także oświadczenia Członków Założycieli o spełnieniu warunków określonych w art. 3 ust. 1 ustawy z 7 kwietnia 1989 r Prawo o stowarzyszeniach;</a:t>
            </a:r>
          </a:p>
          <a:p>
            <a:r>
              <a:rPr lang="pl-PL" sz="2400" dirty="0"/>
              <a:t>- uchwały, które muszą być podjęte na Zebraniu Założycielskim, a więc:</a:t>
            </a:r>
          </a:p>
          <a:p>
            <a:endParaRPr lang="pl-PL" sz="2400" dirty="0"/>
          </a:p>
          <a:p>
            <a:r>
              <a:rPr lang="pl-PL" sz="2400" dirty="0"/>
              <a:t>o powołaniu Uczniowskiego Klubu Sportowego (nr 1),</a:t>
            </a:r>
          </a:p>
          <a:p>
            <a:endParaRPr lang="pl-PL" sz="2400" dirty="0"/>
          </a:p>
          <a:p>
            <a:r>
              <a:rPr lang="pl-PL" sz="2400" dirty="0"/>
              <a:t>o przyjęciu statutu Uczniowskiego Klubu Sportowego (nr 2)</a:t>
            </a:r>
          </a:p>
          <a:p>
            <a:endParaRPr lang="pl-PL" sz="2400" dirty="0"/>
          </a:p>
          <a:p>
            <a:r>
              <a:rPr lang="pl-PL" sz="2400" dirty="0"/>
              <a:t>o wyborze Komitetu Założycielskiego (nr 3) lub władz Klubu (Zarząd i Komisja Rewizyjna);</a:t>
            </a:r>
          </a:p>
          <a:p>
            <a:endParaRPr lang="pl-PL" sz="2400" dirty="0"/>
          </a:p>
          <a:p>
            <a:r>
              <a:rPr lang="pl-PL" sz="2400" dirty="0"/>
              <a:t>- listę osób uczestniczących w Zebraniu Założycielskim z własnoręcznym podpisem</a:t>
            </a:r>
          </a:p>
          <a:p>
            <a:r>
              <a:rPr lang="pl-PL" sz="2400" dirty="0"/>
              <a:t>- protokół z Zebrania Założycielskiego</a:t>
            </a:r>
          </a:p>
          <a:p>
            <a:r>
              <a:rPr lang="pl-PL" sz="2400" dirty="0"/>
              <a:t>- trzy egzemplarze statutu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2852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id="{A5F284A1-D61B-40B5-B093-4430E3BECCCD}"/>
              </a:ext>
            </a:extLst>
          </p:cNvPr>
          <p:cNvSpPr/>
          <p:nvPr/>
        </p:nvSpPr>
        <p:spPr>
          <a:xfrm>
            <a:off x="504825" y="243512"/>
            <a:ext cx="11687175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u="sng" dirty="0">
                <a:solidFill>
                  <a:srgbClr val="FF0000"/>
                </a:solidFill>
              </a:rPr>
              <a:t>Statut stowarzyszenia winien zawierać następujące informacje:</a:t>
            </a:r>
          </a:p>
          <a:p>
            <a:endParaRPr lang="pl-PL" sz="2400" dirty="0"/>
          </a:p>
          <a:p>
            <a:r>
              <a:rPr lang="pl-PL" sz="2400" dirty="0"/>
              <a:t>- nazwę stowarzyszenia odróżniającą ją od innych organizacji czy instytucji;</a:t>
            </a:r>
          </a:p>
          <a:p>
            <a:endParaRPr lang="pl-PL" sz="2400" dirty="0"/>
          </a:p>
          <a:p>
            <a:r>
              <a:rPr lang="pl-PL" sz="2400" dirty="0"/>
              <a:t>- teren działania i siedzibę;</a:t>
            </a:r>
          </a:p>
          <a:p>
            <a:endParaRPr lang="pl-PL" sz="2400" dirty="0"/>
          </a:p>
          <a:p>
            <a:r>
              <a:rPr lang="pl-PL" sz="2400" dirty="0"/>
              <a:t>- cele i sposoby ich realizacji;</a:t>
            </a:r>
          </a:p>
          <a:p>
            <a:endParaRPr lang="pl-PL" sz="2400" dirty="0"/>
          </a:p>
          <a:p>
            <a:r>
              <a:rPr lang="pl-PL" sz="2400" dirty="0"/>
              <a:t>- sposób nabywania oraz utraty członkostwa, przyczyny utraty oraz prawa i obowiązki członków;</a:t>
            </a:r>
          </a:p>
          <a:p>
            <a:endParaRPr lang="pl-PL" sz="2400" dirty="0"/>
          </a:p>
          <a:p>
            <a:r>
              <a:rPr lang="pl-PL" sz="2400" dirty="0"/>
              <a:t>- władze stowarzyszenia, tryb dokonywania ich wyboru, uzupełnienia składu oraz ich kompetencje;</a:t>
            </a:r>
          </a:p>
          <a:p>
            <a:endParaRPr lang="pl-PL" sz="2400" dirty="0"/>
          </a:p>
          <a:p>
            <a:r>
              <a:rPr lang="pl-PL" sz="2400" dirty="0"/>
              <a:t>- możliwość otrzymywania przez członków zarządu wynagrodzenia za czynności wykonywane w związku z ich funkcją;</a:t>
            </a:r>
          </a:p>
          <a:p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9959880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id="{00B180C1-3803-4D6C-B5BC-48A22D750BF7}"/>
              </a:ext>
            </a:extLst>
          </p:cNvPr>
          <p:cNvSpPr/>
          <p:nvPr/>
        </p:nvSpPr>
        <p:spPr>
          <a:xfrm>
            <a:off x="390525" y="1905506"/>
            <a:ext cx="1141095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dirty="0"/>
              <a:t>- sposób reprezentowania stowarzyszenia, w szczególności sposób zaciągania zobowiązań majątkowych, a także warunki ważności uchwał władz stowarzyszenia;</a:t>
            </a:r>
          </a:p>
          <a:p>
            <a:endParaRPr lang="pl-PL" sz="2400" dirty="0"/>
          </a:p>
          <a:p>
            <a:r>
              <a:rPr lang="pl-PL" sz="2400" dirty="0"/>
              <a:t>- sposób uzyskiwania środków finansowych oraz ustanawiania składek członkowskich;</a:t>
            </a:r>
          </a:p>
          <a:p>
            <a:endParaRPr lang="pl-PL" sz="2400" dirty="0"/>
          </a:p>
          <a:p>
            <a:r>
              <a:rPr lang="pl-PL" sz="2400" dirty="0"/>
              <a:t>- zasady dokonywania zmian statutu;</a:t>
            </a:r>
          </a:p>
          <a:p>
            <a:endParaRPr lang="pl-PL" sz="2400" dirty="0"/>
          </a:p>
          <a:p>
            <a:r>
              <a:rPr lang="pl-PL" sz="2400" dirty="0"/>
              <a:t>- sposób rozwiązania się stowarzyszenia.</a:t>
            </a:r>
          </a:p>
        </p:txBody>
      </p:sp>
    </p:spTree>
    <p:extLst>
      <p:ext uri="{BB962C8B-B14F-4D97-AF65-F5344CB8AC3E}">
        <p14:creationId xmlns:p14="http://schemas.microsoft.com/office/powerpoint/2010/main" val="1891109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75C09736-CD46-4EAE-8175-68E89B3893FE}"/>
              </a:ext>
            </a:extLst>
          </p:cNvPr>
          <p:cNvSpPr txBox="1"/>
          <p:nvPr/>
        </p:nvSpPr>
        <p:spPr>
          <a:xfrm>
            <a:off x="371475" y="304800"/>
            <a:ext cx="11410950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/>
              <a:t>Istnieje wiele typologii struktur organizacyjnych. Z punktu widzenia organizacji sportowej należy przytoczyć te, które są najczęściej spotykane : </a:t>
            </a:r>
          </a:p>
          <a:p>
            <a:endParaRPr lang="pl-P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u="sng" dirty="0">
                <a:solidFill>
                  <a:srgbClr val="FF0000"/>
                </a:solidFill>
              </a:rPr>
              <a:t>Struktura funkcjonalna</a:t>
            </a:r>
            <a:r>
              <a:rPr lang="pl-PL" sz="2400" dirty="0"/>
              <a:t>, charakteryzująca się występowaniem działów funkcjonalnych kierowanych przez specjalistów oraz złamaną zasadą jedności rozkazodawstwa.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u="sng" dirty="0">
                <a:solidFill>
                  <a:srgbClr val="FF0000"/>
                </a:solidFill>
              </a:rPr>
              <a:t>Struktura macierzowa</a:t>
            </a:r>
            <a:r>
              <a:rPr lang="pl-PL" sz="2400" dirty="0"/>
              <a:t>, gdzie komórki organizacyjne będące najczęściej doraźnymi zespołami roboczymi ułożone są w macierzy, która określona jest na zasadzie dwuwymiarowego grupowania (kolumny macierzy są zazwyczaj odpowiednikami funkcji powtarzanych, natomiast wiersze określają zadania, które wykonywanie w zależności od potrzeb.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u="sng" dirty="0">
                <a:solidFill>
                  <a:srgbClr val="FF0000"/>
                </a:solidFill>
              </a:rPr>
              <a:t>Organizacja wirtualna </a:t>
            </a:r>
            <a:r>
              <a:rPr lang="pl-PL" sz="2400" dirty="0"/>
              <a:t>jest odmianą organizacji sieciowej, w której „promuje się tworzenie interpersonalnych sieci między pracownikami jednostek składowych, co wspiera procesy kooperacji. „Jest to dynamiczna sieć uczestników działających w skali globalnej, którzy poprzez współdziałanie kluczowych zdolności i zasobów dążą do realizacji wspólnych celów”</a:t>
            </a:r>
          </a:p>
        </p:txBody>
      </p:sp>
    </p:spTree>
    <p:extLst>
      <p:ext uri="{BB962C8B-B14F-4D97-AF65-F5344CB8AC3E}">
        <p14:creationId xmlns:p14="http://schemas.microsoft.com/office/powerpoint/2010/main" val="2706849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>
            <a:extLst>
              <a:ext uri="{FF2B5EF4-FFF2-40B4-BE49-F238E27FC236}">
                <a16:creationId xmlns:a16="http://schemas.microsoft.com/office/drawing/2014/main" id="{8422FDD2-9969-4E7E-8D93-65CBAAF478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79153"/>
            <a:ext cx="6296025" cy="6778847"/>
          </a:xfrm>
          <a:prstGeom prst="rect">
            <a:avLst/>
          </a:prstGeom>
        </p:spPr>
      </p:pic>
      <p:sp>
        <p:nvSpPr>
          <p:cNvPr id="3" name="pole tekstowe 2">
            <a:extLst>
              <a:ext uri="{FF2B5EF4-FFF2-40B4-BE49-F238E27FC236}">
                <a16:creationId xmlns:a16="http://schemas.microsoft.com/office/drawing/2014/main" id="{37077F0A-220D-4B6C-BCFF-52DE8FBA8D53}"/>
              </a:ext>
            </a:extLst>
          </p:cNvPr>
          <p:cNvSpPr txBox="1"/>
          <p:nvPr/>
        </p:nvSpPr>
        <p:spPr>
          <a:xfrm>
            <a:off x="6305549" y="2724150"/>
            <a:ext cx="53435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/>
              <a:t>Przykładowy schemat struktury organizacyjnej siatkarskiego klubu sportowego. </a:t>
            </a:r>
          </a:p>
        </p:txBody>
      </p:sp>
    </p:spTree>
    <p:extLst>
      <p:ext uri="{BB962C8B-B14F-4D97-AF65-F5344CB8AC3E}">
        <p14:creationId xmlns:p14="http://schemas.microsoft.com/office/powerpoint/2010/main" val="244394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3A2EC95B-01AD-4F95-B2A0-E4032DF4DCDD}"/>
              </a:ext>
            </a:extLst>
          </p:cNvPr>
          <p:cNvSpPr txBox="1"/>
          <p:nvPr/>
        </p:nvSpPr>
        <p:spPr>
          <a:xfrm>
            <a:off x="266700" y="0"/>
            <a:ext cx="11506200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pl-PL" sz="2400" u="sng" dirty="0">
                <a:solidFill>
                  <a:srgbClr val="FF0000"/>
                </a:solidFill>
              </a:rPr>
              <a:t>Rada nadzorcza </a:t>
            </a:r>
            <a:r>
              <a:rPr lang="pl-PL" sz="2400" dirty="0"/>
              <a:t>- jest organem osoby prawnej, który jest wybierany przez walne zgromadzenie. Obowiązkiem rady nadzorczej jest wykonywanie stałego nadzoru nad działalnością w spółkach akcyjnych, spółkach z ograniczoną odpowiedzialnością, spółdzielniach. Tryb powoływania rady nadzorczej ustala status danej organizacji. Kadencję rady nadzorczej powinien określać statut spółki. Członkami rady nadzorczej nie mogą być członkowie zarządu, likwidatorzy i pracownicy spółki.</a:t>
            </a:r>
          </a:p>
          <a:p>
            <a:pPr marL="342900" indent="-342900">
              <a:buAutoNum type="arabicPeriod"/>
            </a:pPr>
            <a:endParaRPr lang="pl-PL" dirty="0"/>
          </a:p>
          <a:p>
            <a:r>
              <a:rPr lang="pl-PL" sz="2400" u="sng" dirty="0"/>
              <a:t>Do obowiązków rady nadzorczej należą:</a:t>
            </a:r>
          </a:p>
          <a:p>
            <a:pPr marL="342900" indent="-342900">
              <a:buAutoNum type="arabicPeriod"/>
            </a:pPr>
            <a:endParaRPr lang="pl-P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/>
              <a:t>Badanie podejmowanych decyzji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/>
              <a:t>Powoływanie i odwoływanie członków zarządu spółki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/>
              <a:t>Ocena sprawozdania zarządu z działalności spółki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/>
              <a:t>Ocena sprawozdania finansowego w zakresie jego zgodności z księgami i dokumentami oraz ze stanem faktycznym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/>
              <a:t>Ocena wniosków zarządu dotyczących podziału zysku albo pokrycia straty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/>
              <a:t>Składanie walnemu zgromadzeniu akcjonariuszy (dotyczy spółki akcyjnej) lub zgromadzeniu wspólników (dotyczy spółki z o.o.) corocznego pisemnego sprawozdania z wyników tej oceny</a:t>
            </a:r>
          </a:p>
        </p:txBody>
      </p:sp>
    </p:spTree>
    <p:extLst>
      <p:ext uri="{BB962C8B-B14F-4D97-AF65-F5344CB8AC3E}">
        <p14:creationId xmlns:p14="http://schemas.microsoft.com/office/powerpoint/2010/main" val="50103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id="{A2C0B8E4-D620-4E9A-BC43-9BFAA88E69EC}"/>
              </a:ext>
            </a:extLst>
          </p:cNvPr>
          <p:cNvSpPr/>
          <p:nvPr/>
        </p:nvSpPr>
        <p:spPr>
          <a:xfrm>
            <a:off x="381000" y="1905506"/>
            <a:ext cx="11430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/>
              <a:t>Zatwierdzanie rocznych planów działania spółki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/>
              <a:t>Zawieszanie poszczególnych członków lub wszystkich członków zarządu, oraz delegowanie członków rady nadzorczej do wykonywani zadań w zastępstwie członków zarządu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/>
              <a:t>Nabywanie nieruchomości lub też ich udziałów oraz ich zbyt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/>
              <a:t>Reprezentowanie spółki w razie sprzeczności interesów lub w umowach spółki z członkami zarządu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/>
              <a:t>Wyrażanie swojej opinii w sprawie sprzedaży akcji imiennych uprzywilejowanych</a:t>
            </a:r>
          </a:p>
        </p:txBody>
      </p:sp>
    </p:spTree>
    <p:extLst>
      <p:ext uri="{BB962C8B-B14F-4D97-AF65-F5344CB8AC3E}">
        <p14:creationId xmlns:p14="http://schemas.microsoft.com/office/powerpoint/2010/main" val="2054204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FCAE14E3-4C53-403C-8EA3-F8C817CB0EF3}"/>
              </a:ext>
            </a:extLst>
          </p:cNvPr>
          <p:cNvSpPr txBox="1"/>
          <p:nvPr/>
        </p:nvSpPr>
        <p:spPr>
          <a:xfrm>
            <a:off x="442912" y="982176"/>
            <a:ext cx="1130617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u="sng" dirty="0">
                <a:solidFill>
                  <a:srgbClr val="FF0000"/>
                </a:solidFill>
              </a:rPr>
              <a:t>2. Zarząd </a:t>
            </a:r>
            <a:r>
              <a:rPr lang="pl-PL" sz="2400" dirty="0"/>
              <a:t>- to organ wykonawczy spółki akcyjnej, spółki z o.o., spółdzielni, fundacji i innych osób prawnych, reprezentujący te instytucje na zewnątrz i odpowiadający za realizację uchwały, zawartych umów czy też zaciągniętych zobowiązań.</a:t>
            </a:r>
          </a:p>
          <a:p>
            <a:endParaRPr lang="pl-PL" sz="2400" dirty="0"/>
          </a:p>
          <a:p>
            <a:r>
              <a:rPr lang="pl-PL" sz="2400" dirty="0"/>
              <a:t>Najczęściej jest to kilkuosobowy zespół osób powołanych przez radę nadzorczą lub ogólne zebranie wspólników. Niezależnie od obowiązków członków zarządu osoby do niego powołane mogą pełnić różne funkcje w przedsiębiorstwie na różnych stanowiskach. Działalność zarządu podlega kontroli ze strony rady nadzorczej.</a:t>
            </a:r>
          </a:p>
          <a:p>
            <a:endParaRPr lang="pl-PL" sz="2400" dirty="0"/>
          </a:p>
          <a:p>
            <a:r>
              <a:rPr lang="pl-PL" sz="2400" dirty="0"/>
              <a:t>Zarząd odgrywa ważną rolę w układaniu strategii firmy i nadzorowaniu jej właściwego wykonania. Zarząd ma również wgląd we wszystkie ważne decyzje podejmowane przez kierownictwo najwyższego szczebla i określa wysokość wynagrodzeń menadżerów tego szczebla.</a:t>
            </a:r>
          </a:p>
        </p:txBody>
      </p:sp>
    </p:spTree>
    <p:extLst>
      <p:ext uri="{BB962C8B-B14F-4D97-AF65-F5344CB8AC3E}">
        <p14:creationId xmlns:p14="http://schemas.microsoft.com/office/powerpoint/2010/main" val="599171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id="{5D2F899B-69D2-4465-8FFA-8212A688766D}"/>
              </a:ext>
            </a:extLst>
          </p:cNvPr>
          <p:cNvSpPr/>
          <p:nvPr/>
        </p:nvSpPr>
        <p:spPr>
          <a:xfrm>
            <a:off x="433387" y="428178"/>
            <a:ext cx="1132522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dirty="0"/>
              <a:t>W strukturze organizacyjnej klubu siatkarskiego można wyróżnić dwa główne elementy: pion sportowy oraz pion organizacyjny.</a:t>
            </a:r>
          </a:p>
          <a:p>
            <a:endParaRPr lang="pl-PL" sz="2400" dirty="0"/>
          </a:p>
          <a:p>
            <a:r>
              <a:rPr lang="pl-PL" sz="2400" u="sng" dirty="0">
                <a:solidFill>
                  <a:srgbClr val="FF0000"/>
                </a:solidFill>
              </a:rPr>
              <a:t>PION SPORTOWY </a:t>
            </a:r>
          </a:p>
          <a:p>
            <a:endParaRPr lang="pl-PL" sz="2400" dirty="0"/>
          </a:p>
          <a:p>
            <a:r>
              <a:rPr lang="pl-PL" sz="2400" dirty="0"/>
              <a:t>W skład pionu sportowego wchodzi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/>
              <a:t>sztab szkoleniowy (trener, asystent trenera, statystyk, osoba odpowiedzialna</a:t>
            </a:r>
          </a:p>
          <a:p>
            <a:r>
              <a:rPr lang="pl-PL" sz="2400" dirty="0"/>
              <a:t>za przygotowanie fizyczne, lekarz oraz fizjoterapeuta)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/>
              <a:t>kadra zawodnicza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2400" dirty="0"/>
          </a:p>
          <a:p>
            <a:r>
              <a:rPr lang="pl-PL" sz="2400" dirty="0"/>
              <a:t>Do rozgrywek </a:t>
            </a:r>
            <a:r>
              <a:rPr lang="pl-PL" sz="2400" dirty="0" err="1"/>
              <a:t>Plusligi</a:t>
            </a:r>
            <a:r>
              <a:rPr lang="pl-PL" sz="2400" dirty="0"/>
              <a:t> zgłoszonych zostało 15 zawodników. Do dyspozycji trenera pozostaje również zespół</a:t>
            </a:r>
          </a:p>
          <a:p>
            <a:r>
              <a:rPr lang="pl-PL" sz="2400" dirty="0"/>
              <a:t>Młodej Ligi. W jej składzie znajduje się 24 zawodników, trener, kierownik oraz statystyk. Zarówno sztab szkoleniowy i zawodnicy drużyny seniorskiej, jak i sztab Młodej Ligi posiada sportowe umowy kontraktowe. Zawodnicy Młodej Ligi wynagradzani są w formie stypendiów sportowych. </a:t>
            </a:r>
          </a:p>
        </p:txBody>
      </p:sp>
    </p:spTree>
    <p:extLst>
      <p:ext uri="{BB962C8B-B14F-4D97-AF65-F5344CB8AC3E}">
        <p14:creationId xmlns:p14="http://schemas.microsoft.com/office/powerpoint/2010/main" val="28540373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>
            <a:extLst>
              <a:ext uri="{FF2B5EF4-FFF2-40B4-BE49-F238E27FC236}">
                <a16:creationId xmlns:a16="http://schemas.microsoft.com/office/drawing/2014/main" id="{A47E35B7-AC7C-4D8E-BF77-B49C3BE572D1}"/>
              </a:ext>
            </a:extLst>
          </p:cNvPr>
          <p:cNvSpPr/>
          <p:nvPr/>
        </p:nvSpPr>
        <p:spPr>
          <a:xfrm>
            <a:off x="257175" y="1351508"/>
            <a:ext cx="1167765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u="sng" dirty="0">
                <a:solidFill>
                  <a:srgbClr val="FF0000"/>
                </a:solidFill>
              </a:rPr>
              <a:t>PION ORGANIZACYJNY </a:t>
            </a:r>
          </a:p>
          <a:p>
            <a:endParaRPr lang="pl-PL" sz="2400" u="sng" dirty="0">
              <a:solidFill>
                <a:srgbClr val="FF0000"/>
              </a:solidFill>
            </a:endParaRPr>
          </a:p>
          <a:p>
            <a:r>
              <a:rPr lang="pl-PL" sz="2400" dirty="0"/>
              <a:t>Z kolei w pionie organizacyjnym dwie jednostki posiadają tradycyjne umowy o pracę. Są to: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/>
              <a:t>kierownik biura, którego zadaniem jest nadzorowanie dokumentacji, załatwianie spraw urzędowych</a:t>
            </a:r>
          </a:p>
          <a:p>
            <a:r>
              <a:rPr lang="pl-PL" sz="2400" dirty="0"/>
              <a:t>jak i korespondencyjnych</a:t>
            </a:r>
          </a:p>
          <a:p>
            <a:endParaRPr lang="pl-P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400" dirty="0"/>
              <a:t>pracownicy działu </a:t>
            </a:r>
            <a:r>
              <a:rPr lang="pl-PL" sz="2400" dirty="0" err="1"/>
              <a:t>Social</a:t>
            </a:r>
            <a:r>
              <a:rPr lang="pl-PL" sz="2400" dirty="0"/>
              <a:t> Media i </a:t>
            </a:r>
            <a:r>
              <a:rPr lang="pl-PL" sz="2400" dirty="0" err="1"/>
              <a:t>Ticketing</a:t>
            </a:r>
            <a:r>
              <a:rPr lang="pl-PL" sz="2400" dirty="0"/>
              <a:t>, których zadaniem jest prowadzenie profili społecznościowych, strony internetowej klubu i wszystkich działań w Internecie, a także zarządzanie dystrybucją i organizacją biletów na mecze klubu rozgrywane w Olsztynie. Pozostali pracownicy są zatrudnieni na podstawie umów zlecenie lub kontraktów. </a:t>
            </a:r>
          </a:p>
        </p:txBody>
      </p:sp>
    </p:spTree>
    <p:extLst>
      <p:ext uri="{BB962C8B-B14F-4D97-AF65-F5344CB8AC3E}">
        <p14:creationId xmlns:p14="http://schemas.microsoft.com/office/powerpoint/2010/main" val="3593731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3F0BEFD2-DE48-4A6D-B07D-4203EEA8FF53}"/>
              </a:ext>
            </a:extLst>
          </p:cNvPr>
          <p:cNvSpPr txBox="1"/>
          <p:nvPr/>
        </p:nvSpPr>
        <p:spPr>
          <a:xfrm>
            <a:off x="504825" y="285750"/>
            <a:ext cx="111347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dirty="0"/>
              <a:t>2. Skład i zadania Komisji rewizyjnej.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A45687E7-E9EF-483D-907F-168A8B6E3654}"/>
              </a:ext>
            </a:extLst>
          </p:cNvPr>
          <p:cNvSpPr/>
          <p:nvPr/>
        </p:nvSpPr>
        <p:spPr>
          <a:xfrm>
            <a:off x="504824" y="1427887"/>
            <a:ext cx="1113472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u="sng" dirty="0">
                <a:solidFill>
                  <a:srgbClr val="FF0000"/>
                </a:solidFill>
              </a:rPr>
              <a:t>Komisja rewizyjna </a:t>
            </a:r>
            <a:r>
              <a:rPr lang="pl-PL" sz="2400" dirty="0"/>
              <a:t>jest periodycznym organem kontrolnym charakterystycznym dla ustroju spółki z o.o. Kontrolę odróżnia od nadzoru to, że polega ona na prawie wglądu w działalność danego podmiotu (spółki) z możliwością żądania informacji i wyjaśnień bez prawa podejmowania decyzji wiążących kontrolowanego.</a:t>
            </a:r>
          </a:p>
          <a:p>
            <a:endParaRPr lang="pl-PL" sz="2400" dirty="0"/>
          </a:p>
          <a:p>
            <a:r>
              <a:rPr lang="pl-PL" sz="2400" u="sng" dirty="0">
                <a:solidFill>
                  <a:srgbClr val="FF0000"/>
                </a:solidFill>
              </a:rPr>
              <a:t>Podstawowymi kompetencjami komisji rewizyjnej są: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ocena sprawozdania zarządu z działalności spółki i sprawozdania finansowego,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ocena wniosków zarządu co do podziału zysków lub pokrycia strat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prawo zwołania zgromadzenia wspólników, jeżeli zarząd nie zwoła go w odpowiednim czasie,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400" dirty="0"/>
              <a:t>prawo wystąpienia z powództwem o uchylenie uchwały wspólników lub stwierdzenia jej nieważności.</a:t>
            </a:r>
          </a:p>
        </p:txBody>
      </p:sp>
    </p:spTree>
    <p:extLst>
      <p:ext uri="{BB962C8B-B14F-4D97-AF65-F5344CB8AC3E}">
        <p14:creationId xmlns:p14="http://schemas.microsoft.com/office/powerpoint/2010/main" val="127385037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1156</Words>
  <Application>Microsoft Office PowerPoint</Application>
  <PresentationFormat>Panoramiczny</PresentationFormat>
  <Paragraphs>99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Małgorzata Misiuk</dc:creator>
  <cp:lastModifiedBy>Maciek</cp:lastModifiedBy>
  <cp:revision>8</cp:revision>
  <dcterms:created xsi:type="dcterms:W3CDTF">2020-04-15T16:42:41Z</dcterms:created>
  <dcterms:modified xsi:type="dcterms:W3CDTF">2020-04-26T09:34:08Z</dcterms:modified>
</cp:coreProperties>
</file>