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4T14:46:47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0 499 24575,'1'-7'0,"0"1"0,0 0 0,0 0 0,1 0 0,0 1 0,0-1 0,0 0 0,1 1 0,0-1 0,6-7 0,40-51 0,-43 57 0,6-6 0,0 0 0,0 0 0,2 2 0,-1 0 0,2 0 0,-1 1 0,1 1 0,1 0 0,0 1 0,29-10 0,-25 12 0,1 1 0,0 1 0,0 1 0,1 1 0,-1 0 0,0 2 0,1 0 0,35 6 0,-43-4 0,0 1 0,0 0 0,0 1 0,-1 0 0,21 10 0,-26-10 0,-1 1 0,1 0 0,-1 0 0,1 1 0,-2 0 0,1 0 0,-1 1 0,0 0 0,10 13 0,27 50 0,22 28 0,-56-87 0,0 0 0,1-1 0,0 0 0,0 0 0,1-1 0,18 10 0,-7-6 0,0-2 0,1 0 0,0-1 0,0-2 0,1 0 0,0-2 0,1-1 0,-1 0 0,1-2 0,0-1 0,0-1 0,29-2 0,-35-1 0,0 0 0,1-2 0,-1 0 0,0-1 0,-1-1 0,1-1 0,-1-1 0,0 0 0,-1-1 0,0-1 0,-1 0 0,0-2 0,0 0 0,-1 0 0,-1-1 0,13-16 0,-9 7 0,-2 0 0,0-1 0,-1-1 0,-2-1 0,-1 0 0,0 0 0,-2-1 0,-1-1 0,-1 1 0,-2-1 0,0-1 0,1-28 0,-6 48 0,-1 0 0,0 1 0,0-1 0,-1 0 0,0 0 0,-1 1 0,0-1 0,0 1 0,0-1 0,-7-12 0,7 17 0,1 0 0,-1 1 0,0-1 0,0 1 0,0-1 0,-1 1 0,1 0 0,0 0 0,-1 0 0,0 0 0,1 0 0,-1 1 0,0-1 0,0 1 0,0-1 0,0 1 0,0 0 0,0 1 0,0-1 0,0 0 0,0 1 0,-1 0 0,1-1 0,0 1 0,0 0 0,0 1 0,-1-1 0,-5 2 0,3 0 0,0 0 0,0 0 0,0 0 0,0 1 0,0 0 0,0 0 0,1 1 0,0-1 0,-1 1 0,1 0 0,1 1 0,-7 5 0,-5 9 0,-26 40 0,41-58 0,-34 57 0,3 1 0,2 2 0,2 1 0,-33 117 0,-43 271 0,47-103 0,-36 160 0,88-489 0,0 0 0,-1 0 0,-1-1 0,0 1 0,-2-2 0,-12 21 0,17-32 0,1 0 0,0-1 0,-1 1 0,0-1 0,0 0 0,0 0 0,-1 0 0,1-1 0,-1 0 0,0 1 0,0-1 0,0-1 0,0 1 0,0-1 0,-1 0 0,1 0 0,-1-1 0,1 0 0,-1 1 0,0-2 0,0 1 0,1-1 0,-1 0 0,-7-1 0,0-1 0,0-2 0,0 0 0,1 0 0,-1-1 0,1-1 0,0 0 0,1 0 0,-1-1 0,1-1 0,1 0 0,-1 0 0,1-1 0,-15-18 0,13 14 0,1-1 0,1 0 0,0 0 0,1-1 0,1 0 0,0-1 0,1 1 0,1-2 0,1 1 0,-5-22 0,7 25 0,2-1 0,0 1 0,0 0 0,2-1 0,-1 1 0,2-1 0,0 1 0,0-1 0,1 1 0,1 0 0,6-14 0,-2 9 0,0 1 0,2 0 0,0 1 0,1 0 0,0 1 0,2 0 0,16-15 0,3 1 0,2 1 0,1 2 0,1 2 0,2 1 0,0 2 0,52-21 0,-19 13 0,0 4 0,2 4 0,0 2 0,1 3 0,1 4 0,0 3 0,143 2 0,-178 10 0,0 1 0,0 3 0,0 1 0,-1 2 0,39 15 0,-6 4 0,112 62 0,-174-85 0,-1-1 0,0 0 0,0 0 0,0-1 0,0 0 0,12 2 0,-19-5 0,0-1 0,0 0 0,0 1 0,0-1 0,1 0 0,-1 0 0,0 0 0,0-1 0,0 1 0,0 0 0,1-1 0,-1 0 0,0 1 0,0-1 0,0 0 0,0 0 0,0 0 0,-1 0 0,1 0 0,0-1 0,0 1 0,-1 0 0,1-1 0,0 0 0,-1 1 0,0-1 0,1 0 0,-1 1 0,1-3 0,21-41 0,33-87 0,-23 46 0,60-139 0,114-430 0,-206 650 0,4-16 0,0 0 0,-1 0 0,1-33 0,-5 53 0,0 0 0,0 0 0,0 0 0,0-1 0,0 1 0,-1 0 0,1 0 0,0 0 0,0 0 0,-1 0 0,1 0 0,0 0 0,-1 0 0,1 0 0,-1 0 0,0 0 0,1 0 0,-1 1 0,-1-3 0,2 3 0,-1 0 0,0 0 0,0 0 0,1-1 0,-1 1 0,0 0 0,1 0 0,-1 0 0,0 0 0,1 0 0,-1 0 0,0 0 0,0 0 0,1 1 0,-1-1 0,0 0 0,1 0 0,-1 1 0,0-1 0,1 0 0,-2 1 0,-3 3 0,0-1 0,0 1 0,0 1 0,1-1 0,-5 6 0,-32 43 0,4 1 0,1 2 0,-35 76 0,41-76 0,-530 979 0,516-950 0,-32 95 0,70-165 0,6-18 0,8-28 0,-6 23 0,34-131 0,80-274 0,-82 310 0,92-190 0,-106 255 0,2 1 0,1 0 0,2 2 0,38-41 0,-50 61 0,2 1 0,0 1 0,0 0 0,1 1 0,1 1 0,0 1 0,0 0 0,1 1 0,0 0 0,1 2 0,29-8 0,-19 8 0,0 2 0,1 2 0,-1 0 0,1 2 0,-1 1 0,1 1 0,-1 2 0,0 1 0,1 1 0,-2 2 0,40 13 0,-57-15 0,-1 1 0,0-1 0,0 2 0,0-1 0,-1 2 0,0-1 0,-1 1 0,1 0 0,11 16 0,-18-21 0,1 0 0,-1 0 0,0 0 0,0 0 0,0 1 0,0-1 0,-1 1 0,1-1 0,-1 1 0,0-1 0,0 1 0,0 0 0,-1 0 0,1-1 0,-1 1 0,0 0 0,0 0 0,0-1 0,-1 1 0,1 0 0,-1 0 0,0-1 0,0 1 0,0 0 0,-1-1 0,1 1 0,-1-1 0,0 0 0,0 1 0,0-1 0,0 0 0,-1 0 0,-2 3 0,-3 1 0,0 0 0,-1 0 0,0-1 0,0 0 0,0-1 0,-1 0 0,0 0 0,-10 2 0,-90 24 0,82-24 0,-86 20 0,22-7 0,-147 53 0,226-68 0,0 1 0,0 0 0,1 1 0,0 1 0,-13 10 0,22-17 0,1 1 0,-1 0 0,1 0 0,0 0 0,0 1 0,0-1 0,0 0 0,0 1 0,1-1 0,-1 1 0,1 0 0,-1 0 0,1-1 0,0 1 0,0 0 0,0 0 0,1 0 0,-1 0 0,1 0 0,-1 0 0,1 0 0,0 1 0,0-1 0,0 0 0,1 0 0,-1 0 0,1 0 0,0 0 0,1 3 0,2 2 0,0 0 0,1-1 0,0 1 0,0-1 0,1 0 0,0-1 0,0 1 0,0-1 0,10 6 0,12 9 0,32 17 0,-37-24 0,166 96 0,21 13 0,-158-90 0,88 76 0,-132-102 0,0 0 0,-1 1 0,0-1 0,0 1 0,-1 1 0,0-1 0,9 19 0,-14-24 0,0-1 0,0 1 0,0 0 0,-1 0 0,1 0 0,-1-1 0,0 1 0,0 0 0,0 0 0,0 0 0,0 0 0,-1-1 0,1 1 0,-1 0 0,0 0 0,0-1 0,0 1 0,0-1 0,0 1 0,-1-1 0,1 1 0,-1-1 0,0 1 0,1-1 0,-1 0 0,0 0 0,0 0 0,0 0 0,-1-1 0,1 1 0,0 0 0,-1-1 0,-2 2 0,-9 5 0,1-1 0,-1-1 0,0 0 0,-1 0 0,-28 6 0,-88 9 0,-373 13-405,-6-34-355,391-1 855,47 0-95,-156-4 0,218 4-1187,21 0-4747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2F0287-EBCD-CA27-2E8C-597AD1FFC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5FD435F-B922-7D44-E3FC-78417737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257A58-230C-A837-A515-BC5C7E90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6A6AD4-4F99-917E-CFB7-B716DE33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8BCCE2-EF9D-C1B8-8CC5-3812D70D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9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8A8EF-D4B8-99F0-4C22-B2C39519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25EF85C-4228-5033-EA41-2C4A3DB0E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F49EB4-29E5-4C90-0C1C-2BF786F1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E985BE-B915-3ADB-3846-2877A149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3B5C35-2AB3-7EAD-2EE9-72093083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30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E1B6997-5DDD-BFAC-F9C4-FC031B640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1190EC5-552A-EA72-5C56-E09C82666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00C125-4F9C-9A79-EF88-2892DF8C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1CBAB5-C545-F654-C4CA-71C2A294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DE3D86-4076-942E-630C-D2ECC658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39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60AB37-E2DE-67B4-06D6-05400950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A62A58-FAF6-239B-6A3A-727492BE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DA3D69-D0B1-F823-7250-92182ADE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6B904D-295E-CD48-6BB0-7E7383CF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3A320B-00E4-2CE3-E38A-4F154E2C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56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5658E7-67C1-13D6-4761-0E0494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43E449-62AA-D099-4D6A-AF6FF9D96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6F4D08-84EF-489F-E2D0-55F4A359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6C2C4F-10C0-7A39-F984-E7BE2EB5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26C901-6471-9D19-B0CE-55CF313C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6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00CE5-D0AE-3900-E633-9DD8CE88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D857E7-C188-4FD2-A07E-E71643698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5365BB-B534-D4E6-189C-E73F8B16A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04BAE8-DD76-97ED-D8A8-B34E9949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6D798A9-938D-717E-CFBF-BBC34E52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EFE174-6725-4073-167C-8D499C03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08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C9F028-F2A1-4F89-8281-365CFB75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A86A5F-7B31-1B57-3DC8-F38B11DF1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CFC03A-3257-8F9D-B7BA-20B72C6A9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D9159C-09B6-B6B3-69B1-F3D9BFC63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D885FD5-4AAD-D766-8BC6-11A4840DC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626BAE8-84AC-B807-475D-F20F2864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190BF05-43C6-3C4D-9A89-9F1F9299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D2B1D9A-4BD9-E8B9-2BC5-6688B39F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93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2881FE-02FA-6308-65FE-6B6DFEAD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274B86-8017-2A65-2DD5-8EB11DA2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3588C18-E666-91E0-5870-2F0C9572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CCB0897-E6DF-9005-FC2B-D0995D70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40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AB9DED0-9F69-9C5F-C6AD-EF393FEA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66C6B0C-B277-77BA-8D94-508AC307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1F2AED-AC9C-3DEF-C688-1E76B7B6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89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FD7A05-D480-8057-4164-EDA4BB24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9AE114-CC86-373E-6E5B-618B4EC09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D57DD1-8F70-8E19-8B9E-C9C273C34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BA71FCA-F130-B21A-FA39-FE5873AB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81F6B0-C3B3-FCA6-AD37-F0369466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D98552-65B4-0481-9ED8-60BBC2DF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3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730E2E-22E1-2F4E-16E5-7312C74A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3BE5190-61EE-0CB1-9740-C36F44AAC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4617D0-8B90-EFF3-9120-A0512DE5D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DDA23C-38BB-3401-E259-8C7B81FF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B19899-B6E4-35E8-F145-19538B62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A84D63-E660-14C8-4EEC-8F3D05B9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16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CD316F5-9890-968C-120B-7CC8C568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FC0F22-3E9F-D797-20C0-5798B479E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E73882-6D6F-74D7-1280-EF4F71C53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707D-B159-498D-9102-0B5FE1BF07D2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704897-51B7-9041-2E8E-1AA057FDE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05F2E3-8D17-034D-2705-670BD932C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28257-E9F7-4145-9827-ACF9B747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5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jakub.bogdaniuk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A0A2732-1D6D-2596-53E7-ED7C87007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" y="0"/>
            <a:ext cx="12005902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6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D84D84-3FB9-104B-16B2-B0BC8116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Zbyt mała motywacja do aktywności fizycznej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DFAC10-7D39-2174-DA4C-F820A2C8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-Siedzący tryb życia, częsty wpływ mediów społecznościowych, komputerów i telefonów sprawiają, że dzieci spędzają zbyt mało czasu na aktywności fizycznej.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Rozwiązania:</a:t>
            </a:r>
            <a:endParaRPr lang="pl-PL" dirty="0"/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r>
              <a:rPr lang="pl-PL" dirty="0"/>
              <a:t>- Wzmacnianie roli aktywności fizycznej poprzez szkoły, kluby sportowe oraz inicjatywy społeczne.</a:t>
            </a:r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r>
              <a:rPr lang="pl-PL" dirty="0"/>
              <a:t>- Tworzenie atrakcyjnych programów sportowych, które będą angażować dzieci w różnym wieku.</a:t>
            </a:r>
          </a:p>
          <a:p>
            <a:endParaRPr lang="pl-PL" dirty="0"/>
          </a:p>
        </p:txBody>
      </p:sp>
      <p:pic>
        <p:nvPicPr>
          <p:cNvPr id="7170" name="Picture 2" descr="Motywacja do ćwiczeń - jak ją znaleźć? 15 porad, które ...">
            <a:extLst>
              <a:ext uri="{FF2B5EF4-FFF2-40B4-BE49-F238E27FC236}">
                <a16:creationId xmlns:a16="http://schemas.microsoft.com/office/drawing/2014/main" id="{B9C0E3B5-A701-EE62-2C45-6C78FBEBD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595" y="3088432"/>
            <a:ext cx="2553519" cy="133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5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D9484A-1C35-745F-8C69-B456E2AC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Brak równowagi między sportem a innymi obowiązkami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8D20CE8-15DE-67AE-EB56-C6C7B0BE6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00641"/>
            <a:ext cx="898521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Wyzwanie dla wielu dzieci stanowi balans między obowiązkami szkolnymi,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zajęciami pozalekcyjnymi a sportem.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l-PL" altLang="pl-PL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Zbyt duża ilość treningów czy meczów może prowadzić do wypalenia,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zmniejszenia efektywności w nauce i pogorszenia wyników w szkole.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Rozwiązania: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Planowanie harmonogramów, które pozwolą na zdrową równowagę między sportem,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nauką a życiem społecznym.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Wprowadzenie elastycznych harmonogramów treningowych,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które uwzględniają różne etapy życia dziecka.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Dzieci czytania książek. Powrót do koncepcji szkoły. Ciągły rysunek linii.  Ilustracja wektora na białym tle">
            <a:extLst>
              <a:ext uri="{FF2B5EF4-FFF2-40B4-BE49-F238E27FC236}">
                <a16:creationId xmlns:a16="http://schemas.microsoft.com/office/drawing/2014/main" id="{F1DF25A1-51A0-52FC-1F33-5859F4D2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17" y="5005638"/>
            <a:ext cx="2220297" cy="185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1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EFA00-3D15-579B-6618-B7E23133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Wyzwania związane z różnorodnością i integracją dzieci o różnych umiejętnościach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84AACB-F172-A1DF-346E-6FF22FC4A5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39140"/>
            <a:ext cx="1014893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W grupach sportowych często spotykamy dzieci 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różnych poziomach zaawansowania i umiejętności.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pl-PL" altLang="pl-PL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1800" dirty="0">
                <a:latin typeface="Arial" panose="020B0604020202020204" pitchFamily="34" charset="0"/>
              </a:rPr>
              <a:t>-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Nierówności w grupach mogą powodować frustrację,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brak pewności siebie, a także wykluczenie.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Rozwiązania: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Dostosowanie treningów do różnych poziomów zaawansowania.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Promowanie ducha współpracy i wzajemnego wsparcia wśród dzieci o różnych umiejętnościach.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5" descr="Grafika wektorowa Dzieci bawiące się, obrazy wektorowe | Depositphotos">
            <a:extLst>
              <a:ext uri="{FF2B5EF4-FFF2-40B4-BE49-F238E27FC236}">
                <a16:creationId xmlns:a16="http://schemas.microsoft.com/office/drawing/2014/main" id="{11BEACC5-B43D-AF94-39B3-B636F15E2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648269" cy="19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23" name="Picture 7" descr="How to Play London Bridge is Falling Down">
            <a:extLst>
              <a:ext uri="{FF2B5EF4-FFF2-40B4-BE49-F238E27FC236}">
                <a16:creationId xmlns:a16="http://schemas.microsoft.com/office/drawing/2014/main" id="{F53F5B32-D8B0-BB27-AFFF-DF14F50C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33" y="1739140"/>
            <a:ext cx="3974258" cy="362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2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989B8-FBA6-2EF7-4A7B-4A3EE192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321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Rola trenerów i mentorów w sporcie dzieci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70E8ED-35EE-33AC-4999-67F24DBB9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5130"/>
            <a:ext cx="11644009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Znaczenie trenera jako mentora: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Trenerzy odgrywają kluczową rolę w rozwoju dzieci nie tylko pod względem fizycznym, ale i emocjonalnym. Powinni być nie tylko nauczycielami techniki, ale również mentorami, którzy pomagają dzieciom radzić sobie z emocjami i wyzwaniami.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Kwalifikacje i umiejętności trenerów: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Trenerzy powinni mieć odpowiednią wiedzę na temat pracy z dziećmi, rozwoju fizycznego i psychicznego młodych sportowców oraz umiejętność motywowania.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Wspieranie pozytywnej atmosfery: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altLang="pl-PL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Stworzenie środowiska, które sprzyja rozwojowi, wzmacnia poczucie własnej wartości i promuje fair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Rozwiązania: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altLang="pl-PL" dirty="0">
                <a:latin typeface="Arial" panose="020B0604020202020204" pitchFamily="34" charset="0"/>
              </a:rPr>
              <a:t>-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Wprowadzanie szkoleń dla trenerów z zakresu psychologii dziecięcej i pedagogiki sportowej.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Promowanie roli mentora, który inspiruje, motywuje i koryguje w sposób pozytywny, a nie tylko ocenia osiągnięcia sportowe.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DEDB2E-0EDE-0A82-9AA3-92B01E551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AD2D27-D237-4A1A-DC8F-C1F886600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Uwagi: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6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B737EC-EA22-7ABB-5C9F-EC7A8606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Podsumowanie i 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F297F6-C996-286F-A142-DD28D95C6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6" y="191760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-Sport w życiu dzieci ma ogromne znaczenie, ale wiąże się również z wieloma wyzwaniami, które mogą wpływać na ich zdrowie fizyczne, psychiczne oraz emocjonalne.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-Kluczowe wyzwania to: presja ze strony rodziców, nadmierna specjalizacja, kontuzje, brak zasobów oraz brak motywacji.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-W celu ich rozwiązania należy: edukować rodziców, promować wszechstronny rozwój dzieci, zapewniać odpowiednią infrastrukturę, a także dbać o równowagę między sportem a życiem codziennym.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-Wspólna praca rodziców, nauczycieli, trenerów i organizacji sportowych jest niezbędna, aby dzieci mogły w pełni korzystać z dobrodziejstw sportu.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4C2C4F-F62C-338B-7D77-13BA27E3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598" y="5744433"/>
            <a:ext cx="2322545" cy="1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4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7504F-ED11-5213-B18F-096D7A0DB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Autor projektu: </a:t>
            </a:r>
            <a:r>
              <a:rPr lang="pl-PL" dirty="0"/>
              <a:t>Jakub Bogdaniuk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Adres mailowy: </a:t>
            </a:r>
            <a:r>
              <a:rPr lang="pl-PL" dirty="0">
                <a:hlinkClick r:id="rId2"/>
              </a:rPr>
              <a:t>jakub.bogdaniuk@gmail.com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702BF5-6226-854C-953F-E5464DDAA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7ABD65B-4772-CC53-D976-1D8987AAD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84" y="681038"/>
            <a:ext cx="3779848" cy="57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73CF9-6F08-2EC8-6C24-005E0AAF9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5258" y="447040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l-PL" sz="2700" b="1" dirty="0"/>
              <a:t>OŚWIADCZENIE AUTORA PRACY</a:t>
            </a:r>
            <a:br>
              <a:rPr lang="pl-PL" sz="2700" dirty="0"/>
            </a:br>
            <a:r>
              <a:rPr lang="pl-PL" sz="2700" dirty="0"/>
              <a:t> </a:t>
            </a:r>
            <a:br>
              <a:rPr lang="pl-PL" sz="2700" dirty="0"/>
            </a:br>
            <a:r>
              <a:rPr lang="pl-PL" sz="2700" dirty="0"/>
              <a:t>Oświadczam, że przedłożony projekt menedżerski został napisany przeze mnie samodzielnie i nie znajdują się w nim treści, które zostały uzyskane z naruszeniem obowiązujących praw autorskich innych osób.</a:t>
            </a:r>
            <a:br>
              <a:rPr lang="pl-PL" sz="2700" dirty="0"/>
            </a:br>
            <a:r>
              <a:rPr lang="pl-PL" sz="2700" dirty="0"/>
              <a:t>Potwierdzam także identyczność wszystkich przedstawionych egzemplarzy pracy.</a:t>
            </a:r>
            <a:br>
              <a:rPr lang="pl-PL" sz="2700" dirty="0"/>
            </a:br>
            <a:r>
              <a:rPr lang="pl-PL" sz="2700" dirty="0"/>
              <a:t>Wyrażam zgodę na udostępnienie mojej pracy w Czytelni Biblioteki WSEWS, a także na jej wypożyczenie, bez prawa kopiowania pracy lub jej fragmentów.</a:t>
            </a:r>
            <a:br>
              <a:rPr lang="pl-PL" sz="2700" dirty="0"/>
            </a:br>
            <a:r>
              <a:rPr lang="pl-PL" sz="2700" dirty="0"/>
              <a:t>Jednocześnie stwierdzam, że praca ta nie była podstawą uzyskania tytułu zawodowego w innej szkole przeze mnie lub inną osobę.</a:t>
            </a:r>
            <a:br>
              <a:rPr lang="pl-PL" sz="2700" dirty="0"/>
            </a:br>
            <a:br>
              <a:rPr lang="pl-PL" sz="2700" dirty="0"/>
            </a:br>
            <a:r>
              <a:rPr lang="pl-PL" sz="2700" b="1" dirty="0"/>
              <a:t>OŚWIADCZENIE PROMOTORA PRACY</a:t>
            </a:r>
            <a:br>
              <a:rPr lang="pl-PL" sz="2700" dirty="0"/>
            </a:br>
            <a:r>
              <a:rPr lang="pl-PL" sz="2700" dirty="0"/>
              <a:t> </a:t>
            </a:r>
            <a:br>
              <a:rPr lang="pl-PL" sz="2700" dirty="0"/>
            </a:br>
            <a:r>
              <a:rPr lang="pl-PL" sz="2700" dirty="0"/>
              <a:t>Oświadczam, że ta praca została napisana pod moim kierunkiem. Według mojej wiedzy spełnia ona warunki stawiane projektom menedżerskim.</a:t>
            </a:r>
            <a:br>
              <a:rPr lang="pl-PL" sz="60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46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CAD875F-0473-099C-2544-CDFCE2AD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56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Niniejszy projekt jest własnością Jakuba </a:t>
            </a:r>
            <a:r>
              <a:rPr lang="pl-PL" sz="2200" dirty="0" err="1"/>
              <a:t>Bogdaniuka</a:t>
            </a:r>
            <a:r>
              <a:rPr lang="pl-PL" sz="2200" dirty="0"/>
              <a:t> w rozumieniu Ustawy  o ochronie praw autorskich</a:t>
            </a:r>
            <a:br>
              <a:rPr lang="pl-PL" sz="2200" dirty="0"/>
            </a:br>
            <a:r>
              <a:rPr lang="pl-PL" sz="2200" dirty="0"/>
              <a:t> i pokrewnych. Jednocześnie stanowi Know-How autora w rozumieniu Kodeksu Cywilnego. </a:t>
            </a:r>
            <a:br>
              <a:rPr lang="pl-PL" sz="2200" dirty="0"/>
            </a:br>
            <a:r>
              <a:rPr lang="pl-PL" sz="2200" dirty="0"/>
              <a:t> </a:t>
            </a:r>
            <a:br>
              <a:rPr lang="pl-PL" sz="2200" dirty="0"/>
            </a:br>
            <a:r>
              <a:rPr lang="pl-PL" sz="2200" b="1" dirty="0"/>
              <a:t> </a:t>
            </a:r>
            <a:br>
              <a:rPr lang="pl-PL" sz="2200" dirty="0"/>
            </a:br>
            <a:r>
              <a:rPr lang="pl-PL" sz="2200" b="1" dirty="0"/>
              <a:t> </a:t>
            </a:r>
            <a:br>
              <a:rPr lang="pl-PL" sz="2200" dirty="0"/>
            </a:br>
            <a:r>
              <a:rPr lang="pl-PL" sz="2200" b="1" dirty="0"/>
              <a:t> </a:t>
            </a:r>
            <a:br>
              <a:rPr lang="pl-PL" sz="2200" dirty="0"/>
            </a:br>
            <a:r>
              <a:rPr lang="pl-PL" sz="2200" b="1" dirty="0"/>
              <a:t>Oświadczenie autora projektu</a:t>
            </a:r>
            <a:br>
              <a:rPr lang="pl-PL" sz="2200" dirty="0"/>
            </a:br>
            <a:r>
              <a:rPr lang="pl-PL" sz="2200" dirty="0"/>
              <a:t> </a:t>
            </a:r>
            <a:br>
              <a:rPr lang="pl-PL" sz="2200" dirty="0"/>
            </a:br>
            <a:r>
              <a:rPr lang="pl-PL" sz="2200" dirty="0"/>
              <a:t> </a:t>
            </a:r>
            <a:br>
              <a:rPr lang="pl-PL" sz="2200" dirty="0"/>
            </a:br>
            <a:r>
              <a:rPr lang="pl-PL" sz="2200" dirty="0"/>
              <a:t>Ja niżej podpisany Jakub Bogdaniuk</a:t>
            </a:r>
            <a:br>
              <a:rPr lang="pl-PL" sz="2200" dirty="0">
                <a:solidFill>
                  <a:srgbClr val="FF0000"/>
                </a:solidFill>
              </a:rPr>
            </a:br>
            <a:r>
              <a:rPr lang="pl-PL" sz="2200" dirty="0"/>
              <a:t>Wyrażam zgodę na publikację treści mojego projektu menedżerskiego pt.: </a:t>
            </a:r>
            <a:br>
              <a:rPr lang="pl-PL" sz="2200" dirty="0"/>
            </a:br>
            <a:r>
              <a:rPr lang="pl-PL" sz="2200" dirty="0"/>
              <a:t> </a:t>
            </a:r>
            <a:br>
              <a:rPr lang="pl-PL" sz="2200" dirty="0"/>
            </a:br>
            <a:r>
              <a:rPr lang="pl-PL" sz="2200" b="1" dirty="0"/>
              <a:t>Wyzwania w sporcie dzieci: Jak zapewnić zdrowy rozwój poprzez aktywność fizyczną?</a:t>
            </a:r>
            <a:br>
              <a:rPr lang="pl-PL" sz="2200" dirty="0">
                <a:solidFill>
                  <a:srgbClr val="FF0000"/>
                </a:solidFill>
              </a:rPr>
            </a:br>
            <a:r>
              <a:rPr lang="pl-PL" sz="2200" dirty="0"/>
              <a:t> </a:t>
            </a:r>
            <a:br>
              <a:rPr lang="pl-PL" sz="2200" dirty="0"/>
            </a:br>
            <a:r>
              <a:rPr lang="pl-PL" sz="2200" dirty="0"/>
              <a:t>w wydawnictwach Wyższej Szkoły Edukacja w Sporcie.</a:t>
            </a:r>
            <a:br>
              <a:rPr lang="pl-PL" sz="2200" dirty="0"/>
            </a:br>
            <a:r>
              <a:rPr lang="pl-PL" sz="2200" dirty="0"/>
              <a:t>W/w zgoda dotyczy wyłącznie możliwości publikacji dla celów szkoleniowych przez WSEWS bez możliwości praktycznej realizacji idei, treści oraz nazwy w/w projektu przez osoby trzecie. </a:t>
            </a:r>
            <a:br>
              <a:rPr lang="pl-PL" sz="2200" dirty="0"/>
            </a:br>
            <a:br>
              <a:rPr lang="pl-PL" sz="2200" dirty="0"/>
            </a:br>
            <a:br>
              <a:rPr lang="pl-PL" sz="1050" dirty="0"/>
            </a:br>
            <a:r>
              <a:rPr lang="pl-PL" sz="1050" dirty="0"/>
              <a:t>						</a:t>
            </a:r>
            <a:r>
              <a:rPr lang="pl-PL" sz="2000" dirty="0"/>
              <a:t>Podpis autora projektu </a:t>
            </a:r>
            <a:br>
              <a:rPr lang="pl-PL" sz="1050" dirty="0">
                <a:highlight>
                  <a:srgbClr val="FFFF00"/>
                </a:highlight>
              </a:rPr>
            </a:br>
            <a:br>
              <a:rPr lang="pl-PL" sz="2200" dirty="0"/>
            </a:br>
            <a:r>
              <a:rPr lang="pl-PL" sz="2200" dirty="0"/>
              <a:t> </a:t>
            </a:r>
            <a:br>
              <a:rPr lang="pl-PL" dirty="0"/>
            </a:b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247DF749-58F6-1D88-EB3E-7CCC6E8C09F3}"/>
                  </a:ext>
                </a:extLst>
              </p14:cNvPr>
              <p14:cNvContentPartPr/>
              <p14:nvPr/>
            </p14:nvContentPartPr>
            <p14:xfrm>
              <a:off x="8742688" y="5819753"/>
              <a:ext cx="1099080" cy="741240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247DF749-58F6-1D88-EB3E-7CCC6E8C09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568" y="5813633"/>
                <a:ext cx="1111320" cy="7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96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F9F564-9361-7CFF-F2DE-AF727C17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E4E3AA7-9D2B-BEB3-EA0C-475A7F94C8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8667" y="1690688"/>
            <a:ext cx="1165466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Sport odgrywa kluczową rolę w rozwoju dzieci, nie tylko fizycznym,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 i społecznym, emocjonalnym oraz intelektualnym.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Wyzwania związane z uprawianiem sportu przez dzieci wynikają z wielu czynników: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presji społecznej, oczekiwań rodziców,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braku odpowiednich zasobów oraz zagrożeń zdrowotnych.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Celem projektu jest zidentyfikowanie tych wyzwań oraz zaproponowanie rozwiązań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wspierających zdrowy rozwój dzieci w sporcie. </a:t>
            </a:r>
          </a:p>
        </p:txBody>
      </p:sp>
      <p:pic>
        <p:nvPicPr>
          <p:cNvPr id="1027" name="Picture 3" descr="Mały sportowiec | Przedszkole nr 1 w Luboniu &quot;Pogodne przedszkole&quot;">
            <a:extLst>
              <a:ext uri="{FF2B5EF4-FFF2-40B4-BE49-F238E27FC236}">
                <a16:creationId xmlns:a16="http://schemas.microsoft.com/office/drawing/2014/main" id="{BBAE1F31-E02C-2751-F41E-0D28F06A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92" y="4301413"/>
            <a:ext cx="4270602" cy="23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4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E0BD3-4D34-5ADB-D3C8-845952C5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Znaczenie sportu w życiu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61A2A3-5446-15CE-3C93-8857A7DBF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1. Korzyści fizyczne:</a:t>
            </a:r>
            <a:r>
              <a:rPr lang="pl-PL" dirty="0"/>
              <a:t> Poprawa kondycji, koordynacji, siły i gibkości.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2. Korzyści psychiczne:</a:t>
            </a:r>
            <a:r>
              <a:rPr lang="pl-PL" dirty="0"/>
              <a:t> Zwiększenie pewności siebie, redukcja stresu i lęków.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3. Korzyści społeczne:</a:t>
            </a:r>
            <a:r>
              <a:rPr lang="pl-PL" dirty="0"/>
              <a:t> Nauka pracy zespołowej, rozwiązywanie konfliktów, budowanie relacji z rówieśnikami.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4. Korzyści edukacyjne:</a:t>
            </a:r>
            <a:r>
              <a:rPr lang="pl-PL" dirty="0"/>
              <a:t> Poprawa koncentracji i zdolności do podejmowania decyzji.</a:t>
            </a:r>
          </a:p>
          <a:p>
            <a:endParaRPr lang="pl-PL" dirty="0"/>
          </a:p>
        </p:txBody>
      </p:sp>
      <p:pic>
        <p:nvPicPr>
          <p:cNvPr id="2050" name="Picture 2" descr="Un dessin en couleur d'un jeune coureur | Vecteur Gratuite">
            <a:extLst>
              <a:ext uri="{FF2B5EF4-FFF2-40B4-BE49-F238E27FC236}">
                <a16:creationId xmlns:a16="http://schemas.microsoft.com/office/drawing/2014/main" id="{1E04594A-EDA1-B73D-1460-88F4C1C5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188" y="4590662"/>
            <a:ext cx="1864186" cy="21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5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CB09F1-E86D-BE8F-7681-AB73B762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Wyzwania związane z presją ze strony rodziców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34E490-4B29-1A54-2084-F567782BD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Rodzice często mają zbyt wysokie oczekiwania wobec osiągnięć swoich dzieci, co może prowadzić do:</a:t>
            </a:r>
          </a:p>
          <a:p>
            <a:pPr marL="457200" lvl="1" indent="0">
              <a:buNone/>
            </a:pPr>
            <a:endParaRPr lang="pl-PL" b="1" dirty="0"/>
          </a:p>
          <a:p>
            <a:pPr marL="457200" lvl="1" indent="0">
              <a:buNone/>
            </a:pPr>
            <a:r>
              <a:rPr lang="pl-PL" b="1" dirty="0"/>
              <a:t>- Stresu i wypalenia dzieci</a:t>
            </a:r>
            <a:r>
              <a:rPr lang="pl-PL" dirty="0"/>
              <a:t> – nadmierna presja na wyniki może zaburzyć naturalną radość z uprawiania sportu.</a:t>
            </a:r>
          </a:p>
          <a:p>
            <a:pPr marL="457200" lvl="1" indent="0">
              <a:buNone/>
            </a:pPr>
            <a:endParaRPr lang="pl-PL" b="1" dirty="0"/>
          </a:p>
          <a:p>
            <a:pPr marL="457200" lvl="1" indent="0">
              <a:buNone/>
            </a:pPr>
            <a:r>
              <a:rPr lang="pl-PL" b="1" dirty="0"/>
              <a:t>- Zbyt wczesne specjalizowanie się</a:t>
            </a:r>
            <a:r>
              <a:rPr lang="pl-PL" dirty="0"/>
              <a:t> – nadmierna koncentracja na jednej dyscyplinie sportowej w młodym wieku, co może prowadzić do kontuzji lub wypalenia.</a:t>
            </a:r>
          </a:p>
          <a:p>
            <a:pPr marL="0" indent="0">
              <a:buNone/>
            </a:pPr>
            <a:r>
              <a:rPr lang="pl-PL" b="1" dirty="0"/>
              <a:t> </a:t>
            </a:r>
          </a:p>
          <a:p>
            <a:pPr marL="0" indent="0">
              <a:buNone/>
            </a:pPr>
            <a:r>
              <a:rPr lang="pl-PL" b="1" dirty="0"/>
              <a:t>       Rozwiązania:</a:t>
            </a:r>
            <a:endParaRPr lang="pl-P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Edukacja rodziców na temat zdrowych oczekiwań.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Promowanie sportów ogólnorozwojowych w młodszych latach.</a:t>
            </a:r>
          </a:p>
          <a:p>
            <a:endParaRPr lang="pl-PL" dirty="0"/>
          </a:p>
        </p:txBody>
      </p:sp>
      <p:pic>
        <p:nvPicPr>
          <p:cNvPr id="3074" name="Picture 2" descr="Przedszkole nr 5 w Krotoszynie - Wesoła Gromadka - Sport to zdrowie!">
            <a:extLst>
              <a:ext uri="{FF2B5EF4-FFF2-40B4-BE49-F238E27FC236}">
                <a16:creationId xmlns:a16="http://schemas.microsoft.com/office/drawing/2014/main" id="{DF5B79C6-48D6-2F39-C55E-A8567BD2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797" y="4758613"/>
            <a:ext cx="3012573" cy="209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7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B16B1C-A9BE-9324-B586-D31B5AAA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Zbyt wczesna specjalizacja w sporcie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866A26-C038-1CD6-4E48-8093C60DC2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8992" y="1690688"/>
            <a:ext cx="105721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Zjawisko nadmiernej specjalizacji w jednym sporcie może prowadzić do kontuzji,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wypalenia, a także braku zainteresowania innymi dziedzinami sportu.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1800" dirty="0">
                <a:latin typeface="Arial" panose="020B0604020202020204" pitchFamily="34" charset="0"/>
              </a:rPr>
              <a:t>-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Wczesne ukierunkowanie na jedną dyscyplinę może ograniczać rozwój dziecka w innych obszarach.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Rozwiązania: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Zachęcanie dzieci do uprawiania różnych sportów w młodszych latach.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Wprowadzenie systemów sportowych, które promują wszechstronny rozwój w pierwszych latach.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1" name="Picture 5" descr="Sport to zdrowie - Przedszkole Miejskie nr 12">
            <a:extLst>
              <a:ext uri="{FF2B5EF4-FFF2-40B4-BE49-F238E27FC236}">
                <a16:creationId xmlns:a16="http://schemas.microsoft.com/office/drawing/2014/main" id="{4520B66C-3F71-290A-92C8-A3626D8E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89" y="3148424"/>
            <a:ext cx="3099319" cy="234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3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EE3484-78F8-3BD8-7FE8-772B7C71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Zwiększone ryzyko kontuzji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C2DD6-B899-33EF-1ED4-3D2D4F96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- Wysoka intensywność treningów, nadmierne obciążenia oraz brak odpowiednich technik zapobiegania kontuzjom zwiększają ryzyko urazów.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Często spotykane kontuzje to: skręcenia, stłuczenia, złamania, a także przeciążenia mięśniowe.</a:t>
            </a:r>
          </a:p>
          <a:p>
            <a:pPr marL="0" indent="0">
              <a:buNone/>
            </a:pPr>
            <a:r>
              <a:rPr lang="pl-PL" b="1" dirty="0"/>
              <a:t>    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Rozwiązania:</a:t>
            </a:r>
            <a:endParaRPr lang="pl-PL" dirty="0"/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r>
              <a:rPr lang="pl-PL" dirty="0"/>
              <a:t>- Wprowadzenie odpowiednich programów rehabilitacyjnych i profilaktycznych.</a:t>
            </a:r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r>
              <a:rPr lang="pl-PL" dirty="0"/>
              <a:t>- Regularne badania lekarskie oraz monitorowanie stanu zdrowia dziecka.</a:t>
            </a:r>
          </a:p>
          <a:p>
            <a:endParaRPr lang="pl-PL" dirty="0"/>
          </a:p>
        </p:txBody>
      </p:sp>
      <p:pic>
        <p:nvPicPr>
          <p:cNvPr id="5122" name="Picture 2" descr="Urazy sportowe u dzieci — charakterystyka | Ultragen.pl">
            <a:extLst>
              <a:ext uri="{FF2B5EF4-FFF2-40B4-BE49-F238E27FC236}">
                <a16:creationId xmlns:a16="http://schemas.microsoft.com/office/drawing/2014/main" id="{9A50C711-4CC9-DD4D-88BB-964168241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743" y="5304453"/>
            <a:ext cx="1404257" cy="14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5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B6F40A-69D2-72C0-15FC-08765018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Brak odpowiednich zasobów i infrastruktury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2FFE20-103D-971F-A391-529779DEA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- W wielu regionach dostęp do odpowiednich obiektów sportowych, trenerów czy sprzętu jest ograniczony.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Dzieci z rodzin o niższym statusie materialnym często mają utrudniony dostęp do sportów, które wymagają specjalistycznych zasobów.</a:t>
            </a:r>
          </a:p>
          <a:p>
            <a:pPr marL="0" indent="0">
              <a:buNone/>
            </a:pPr>
            <a:r>
              <a:rPr lang="pl-PL" b="1" dirty="0"/>
              <a:t>   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Rozwiązania:</a:t>
            </a:r>
            <a:endParaRPr lang="pl-PL" dirty="0"/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r>
              <a:rPr lang="pl-PL" dirty="0"/>
              <a:t>- Wspieranie rozwoju infrastruktury sportowej w szkołach i lokalnych społecznościach.</a:t>
            </a:r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r>
              <a:rPr lang="pl-PL" dirty="0"/>
              <a:t>- Organizowanie programów stypendialnych lub wspólnych projektów finansowych.</a:t>
            </a:r>
          </a:p>
          <a:p>
            <a:endParaRPr lang="pl-PL" dirty="0"/>
          </a:p>
        </p:txBody>
      </p:sp>
      <p:pic>
        <p:nvPicPr>
          <p:cNvPr id="6146" name="Picture 2" descr="Puzzle 3D - Stadion Legii Warszawa - Legia Warszawa - FanStore">
            <a:extLst>
              <a:ext uri="{FF2B5EF4-FFF2-40B4-BE49-F238E27FC236}">
                <a16:creationId xmlns:a16="http://schemas.microsoft.com/office/drawing/2014/main" id="{B8DCB0D4-F4B6-3F12-486B-1F6A4DB5F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274" y="3429000"/>
            <a:ext cx="2080726" cy="20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55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1113</Words>
  <Application>Microsoft Office PowerPoint</Application>
  <PresentationFormat>Panoramiczny</PresentationFormat>
  <Paragraphs>143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Prezentacja programu PowerPoint</vt:lpstr>
      <vt:lpstr>OŚWIADCZENIE AUTORA PRACY   Oświadczam, że przedłożony projekt menedżerski został napisany przeze mnie samodzielnie i nie znajdują się w nim treści, które zostały uzyskane z naruszeniem obowiązujących praw autorskich innych osób. Potwierdzam także identyczność wszystkich przedstawionych egzemplarzy pracy. Wyrażam zgodę na udostępnienie mojej pracy w Czytelni Biblioteki WSEWS, a także na jej wypożyczenie, bez prawa kopiowania pracy lub jej fragmentów. Jednocześnie stwierdzam, że praca ta nie była podstawą uzyskania tytułu zawodowego w innej szkole przeze mnie lub inną osobę.  OŚWIADCZENIE PROMOTORA PRACY   Oświadczam, że ta praca została napisana pod moim kierunkiem. Według mojej wiedzy spełnia ona warunki stawiane projektom menedżerskim. </vt:lpstr>
      <vt:lpstr>Niniejszy projekt jest własnością Jakuba Bogdaniuka w rozumieniu Ustawy  o ochronie praw autorskich  i pokrewnych. Jednocześnie stanowi Know-How autora w rozumieniu Kodeksu Cywilnego.          Oświadczenie autora projektu     Ja niżej podpisany Jakub Bogdaniuk Wyrażam zgodę na publikację treści mojego projektu menedżerskiego pt.:    Wyzwania w sporcie dzieci: Jak zapewnić zdrowy rozwój poprzez aktywność fizyczną?   w wydawnictwach Wyższej Szkoły Edukacja w Sporcie. W/w zgoda dotyczy wyłącznie możliwości publikacji dla celów szkoleniowych przez WSEWS bez możliwości praktycznej realizacji idei, treści oraz nazwy w/w projektu przez osoby trzecie.          Podpis autora projektu     </vt:lpstr>
      <vt:lpstr>Wstęp</vt:lpstr>
      <vt:lpstr>Znaczenie sportu w życiu dzieci</vt:lpstr>
      <vt:lpstr>Wyzwania związane z presją ze strony rodziców</vt:lpstr>
      <vt:lpstr>Zbyt wczesna specjalizacja w sporcie</vt:lpstr>
      <vt:lpstr>Zwiększone ryzyko kontuzji</vt:lpstr>
      <vt:lpstr>Brak odpowiednich zasobów i infrastruktury </vt:lpstr>
      <vt:lpstr>Zbyt mała motywacja do aktywności fizycznej</vt:lpstr>
      <vt:lpstr>Brak równowagi między sportem a innymi obowiązkami</vt:lpstr>
      <vt:lpstr>Wyzwania związane z różnorodnością i integracją dzieci o różnych umiejętnościach</vt:lpstr>
      <vt:lpstr>Rola trenerów i mentorów w sporcie dzieci</vt:lpstr>
      <vt:lpstr>Podsumowanie i wnioski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bartłomiej bogdaniuk</dc:creator>
  <cp:lastModifiedBy>Maciej Słowak</cp:lastModifiedBy>
  <cp:revision>2</cp:revision>
  <dcterms:created xsi:type="dcterms:W3CDTF">2024-12-04T15:27:09Z</dcterms:created>
  <dcterms:modified xsi:type="dcterms:W3CDTF">2025-10-25T02:49:17Z</dcterms:modified>
</cp:coreProperties>
</file>