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5" r:id="rId2"/>
    <p:sldId id="287" r:id="rId3"/>
    <p:sldId id="286" r:id="rId4"/>
    <p:sldId id="259" r:id="rId5"/>
    <p:sldId id="280" r:id="rId6"/>
    <p:sldId id="273" r:id="rId7"/>
    <p:sldId id="274" r:id="rId8"/>
    <p:sldId id="275" r:id="rId9"/>
    <p:sldId id="288" r:id="rId10"/>
    <p:sldId id="279" r:id="rId11"/>
    <p:sldId id="276" r:id="rId12"/>
    <p:sldId id="277" r:id="rId13"/>
    <p:sldId id="278" r:id="rId14"/>
    <p:sldId id="284" r:id="rId15"/>
    <p:sldId id="283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3E133-BD8F-4176-922A-67391C080889}" type="datetimeFigureOut">
              <a:rPr lang="pl-PL" smtClean="0"/>
              <a:t>25.10.2025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EBAC-30B7-4124-8B64-C443AE2FA3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151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AEE63-3A7C-4E31-AE3F-E85FCD993380}" type="datetimeFigureOut">
              <a:rPr lang="pl-PL" smtClean="0"/>
              <a:t>25.10.2025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F8E2E-27FB-4ADA-AB19-AB019D5DF4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6350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AEE63-3A7C-4E31-AE3F-E85FCD993380}" type="datetimeFigureOut">
              <a:rPr lang="pl-PL" smtClean="0"/>
              <a:t>25.10.2025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F8E2E-27FB-4ADA-AB19-AB019D5DF4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590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AEE63-3A7C-4E31-AE3F-E85FCD993380}" type="datetimeFigureOut">
              <a:rPr lang="pl-PL" smtClean="0"/>
              <a:t>25.10.2025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F8E2E-27FB-4ADA-AB19-AB019D5DF4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9983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AEE63-3A7C-4E31-AE3F-E85FCD993380}" type="datetimeFigureOut">
              <a:rPr lang="pl-PL" smtClean="0"/>
              <a:t>25.10.2025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F8E2E-27FB-4ADA-AB19-AB019D5DF49E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33663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AEE63-3A7C-4E31-AE3F-E85FCD993380}" type="datetimeFigureOut">
              <a:rPr lang="pl-PL" smtClean="0"/>
              <a:t>25.10.2025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F8E2E-27FB-4ADA-AB19-AB019D5DF4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69169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AEE63-3A7C-4E31-AE3F-E85FCD993380}" type="datetimeFigureOut">
              <a:rPr lang="pl-PL" smtClean="0"/>
              <a:t>25.10.2025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F8E2E-27FB-4ADA-AB19-AB019D5DF4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6393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AEE63-3A7C-4E31-AE3F-E85FCD993380}" type="datetimeFigureOut">
              <a:rPr lang="pl-PL" smtClean="0"/>
              <a:t>25.10.2025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F8E2E-27FB-4ADA-AB19-AB019D5DF4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6980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AEE63-3A7C-4E31-AE3F-E85FCD993380}" type="datetimeFigureOut">
              <a:rPr lang="pl-PL" smtClean="0"/>
              <a:t>25.10.2025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F8E2E-27FB-4ADA-AB19-AB019D5DF4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18517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AEE63-3A7C-4E31-AE3F-E85FCD993380}" type="datetimeFigureOut">
              <a:rPr lang="pl-PL" smtClean="0"/>
              <a:t>25.10.2025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F8E2E-27FB-4ADA-AB19-AB019D5DF4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6804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AEE63-3A7C-4E31-AE3F-E85FCD993380}" type="datetimeFigureOut">
              <a:rPr lang="pl-PL" smtClean="0"/>
              <a:t>25.10.2025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F8E2E-27FB-4ADA-AB19-AB019D5DF4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8243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AEE63-3A7C-4E31-AE3F-E85FCD993380}" type="datetimeFigureOut">
              <a:rPr lang="pl-PL" smtClean="0"/>
              <a:t>25.10.2025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F8E2E-27FB-4ADA-AB19-AB019D5DF4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4870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AEE63-3A7C-4E31-AE3F-E85FCD993380}" type="datetimeFigureOut">
              <a:rPr lang="pl-PL" smtClean="0"/>
              <a:t>25.10.2025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F8E2E-27FB-4ADA-AB19-AB019D5DF4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1789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AEE63-3A7C-4E31-AE3F-E85FCD993380}" type="datetimeFigureOut">
              <a:rPr lang="pl-PL" smtClean="0"/>
              <a:t>25.10.2025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F8E2E-27FB-4ADA-AB19-AB019D5DF4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9656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AEE63-3A7C-4E31-AE3F-E85FCD993380}" type="datetimeFigureOut">
              <a:rPr lang="pl-PL" smtClean="0"/>
              <a:t>25.10.2025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F8E2E-27FB-4ADA-AB19-AB019D5DF4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5085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AEE63-3A7C-4E31-AE3F-E85FCD993380}" type="datetimeFigureOut">
              <a:rPr lang="pl-PL" smtClean="0"/>
              <a:t>25.10.2025</a:t>
            </a:fld>
            <a:endParaRPr lang="pl-P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F8E2E-27FB-4ADA-AB19-AB019D5DF4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3046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AEE63-3A7C-4E31-AE3F-E85FCD993380}" type="datetimeFigureOut">
              <a:rPr lang="pl-PL" smtClean="0"/>
              <a:t>25.10.2025</a:t>
            </a:fld>
            <a:endParaRPr lang="pl-P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F8E2E-27FB-4ADA-AB19-AB019D5DF4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8981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AEE63-3A7C-4E31-AE3F-E85FCD993380}" type="datetimeFigureOut">
              <a:rPr lang="pl-PL" smtClean="0"/>
              <a:t>25.10.2025</a:t>
            </a:fld>
            <a:endParaRPr lang="pl-P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F8E2E-27FB-4ADA-AB19-AB019D5DF4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0893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F5AEE63-3A7C-4E31-AE3F-E85FCD993380}" type="datetimeFigureOut">
              <a:rPr lang="pl-PL" smtClean="0"/>
              <a:t>25.10.2025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F8E2E-27FB-4ADA-AB19-AB019D5DF4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66375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pole tekstowe 4"/>
          <p:cNvSpPr txBox="1">
            <a:spLocks noChangeArrowheads="1"/>
          </p:cNvSpPr>
          <p:nvPr/>
        </p:nvSpPr>
        <p:spPr bwMode="auto">
          <a:xfrm>
            <a:off x="346075" y="296863"/>
            <a:ext cx="1175385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l-PL" alt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Wyższa Szkoła Edukacja w Sporcie</a:t>
            </a:r>
          </a:p>
          <a:p>
            <a:pPr algn="ctr" eaLnBrk="1" hangingPunct="1"/>
            <a:r>
              <a:rPr lang="pl-PL" alt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Specjalność: Menedżer Sportu</a:t>
            </a:r>
          </a:p>
          <a:p>
            <a:pPr algn="ctr" eaLnBrk="1" hangingPunct="1"/>
            <a:endParaRPr lang="pl-PL" alt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pl-PL" alt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 MENEDŻERSKI</a:t>
            </a:r>
          </a:p>
        </p:txBody>
      </p:sp>
      <p:sp>
        <p:nvSpPr>
          <p:cNvPr id="2050" name="pole tekstowe 5"/>
          <p:cNvSpPr txBox="1">
            <a:spLocks noChangeArrowheads="1"/>
          </p:cNvSpPr>
          <p:nvPr/>
        </p:nvSpPr>
        <p:spPr bwMode="auto">
          <a:xfrm>
            <a:off x="346075" y="3182938"/>
            <a:ext cx="11753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l-PL" alt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Temat projektu: Białołęcki Ośrodek Sportu</a:t>
            </a:r>
          </a:p>
        </p:txBody>
      </p:sp>
      <p:pic>
        <p:nvPicPr>
          <p:cNvPr id="2051" name="Obraz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" y="1635125"/>
            <a:ext cx="129222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Obraz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888" y="1608138"/>
            <a:ext cx="2236787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pole tekstowe 11"/>
          <p:cNvSpPr txBox="1">
            <a:spLocks noChangeArrowheads="1"/>
          </p:cNvSpPr>
          <p:nvPr/>
        </p:nvSpPr>
        <p:spPr bwMode="auto">
          <a:xfrm>
            <a:off x="438150" y="4265612"/>
            <a:ext cx="11753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l-PL" alt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 projektu: Bartosz Maksymow, </a:t>
            </a:r>
          </a:p>
        </p:txBody>
      </p:sp>
      <p:sp>
        <p:nvSpPr>
          <p:cNvPr id="2054" name="pole tekstowe 12"/>
          <p:cNvSpPr txBox="1">
            <a:spLocks noChangeArrowheads="1"/>
          </p:cNvSpPr>
          <p:nvPr/>
        </p:nvSpPr>
        <p:spPr bwMode="auto">
          <a:xfrm>
            <a:off x="346075" y="4737100"/>
            <a:ext cx="11753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l-PL" alt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Promotor projektu: </a:t>
            </a:r>
            <a:r>
              <a:rPr lang="pl-PL" alt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Prof. Marek Rybiński</a:t>
            </a:r>
            <a:endParaRPr lang="pl-PL" alt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5" name="pole tekstowe 13"/>
          <p:cNvSpPr txBox="1">
            <a:spLocks noChangeArrowheads="1"/>
          </p:cNvSpPr>
          <p:nvPr/>
        </p:nvSpPr>
        <p:spPr bwMode="auto">
          <a:xfrm>
            <a:off x="346075" y="5299075"/>
            <a:ext cx="11753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l-PL" alt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Recenzent projektu: </a:t>
            </a:r>
            <a:r>
              <a:rPr lang="pl-PL" alt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Prof. Marek Rybiński</a:t>
            </a:r>
            <a:endParaRPr lang="pl-PL" alt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6" name="pole tekstowe 14"/>
          <p:cNvSpPr txBox="1">
            <a:spLocks noChangeArrowheads="1"/>
          </p:cNvSpPr>
          <p:nvPr/>
        </p:nvSpPr>
        <p:spPr bwMode="auto">
          <a:xfrm>
            <a:off x="346075" y="6075363"/>
            <a:ext cx="117538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l-PL" alt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Korporacja Master Manager of Sport</a:t>
            </a:r>
          </a:p>
          <a:p>
            <a:pPr algn="ctr" eaLnBrk="1" hangingPunct="1"/>
            <a:r>
              <a:rPr lang="pl-PL" alt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Warszawa rok 2024</a:t>
            </a:r>
          </a:p>
        </p:txBody>
      </p:sp>
    </p:spTree>
    <p:extLst>
      <p:ext uri="{BB962C8B-B14F-4D97-AF65-F5344CB8AC3E}">
        <p14:creationId xmlns:p14="http://schemas.microsoft.com/office/powerpoint/2010/main" val="2659712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Analiza SWOT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805082"/>
          </a:xfrm>
        </p:spPr>
        <p:txBody>
          <a:bodyPr/>
          <a:lstStyle/>
          <a:p>
            <a:pPr marL="0" indent="0">
              <a:buNone/>
            </a:pPr>
            <a:r>
              <a:rPr lang="pl-PL" b="1" u="sng" dirty="0"/>
              <a:t>Mocne Strony</a:t>
            </a:r>
            <a:r>
              <a:rPr lang="pl-PL" dirty="0"/>
              <a:t>: Szeroki wybór dyscyplin sportowych na terenie ośrodka, możliwość organizacji zawodów sportowych, jako jeden z nielicznych ośrodków sportu na Białołęce Białołęcki Ośrodek sportu posiada kort do tenisa, kadra trenerska posiada wysokie kwalifikacje</a:t>
            </a:r>
          </a:p>
          <a:p>
            <a:pPr marL="0" indent="0">
              <a:buNone/>
            </a:pPr>
            <a:r>
              <a:rPr lang="pl-PL" b="1" u="sng" dirty="0"/>
              <a:t>Słabe strony</a:t>
            </a:r>
            <a:r>
              <a:rPr lang="pl-PL" dirty="0"/>
              <a:t>: Sala gimnastyczna wymaga renowacji, w okresie wakacyjnym boisko do piłki nożnej dostępne wyłącznie dla osób z rezerwacją, negatywne opinie użytkowników Białołęckiego Ośrodka Sportu na temat obsługi</a:t>
            </a:r>
          </a:p>
          <a:p>
            <a:pPr marL="0" indent="0">
              <a:buNone/>
            </a:pPr>
            <a:r>
              <a:rPr lang="pl-PL" b="1" u="sng" dirty="0"/>
              <a:t>Szanse: </a:t>
            </a:r>
            <a:r>
              <a:rPr lang="pl-PL" dirty="0"/>
              <a:t>Możliwość uprawiania wielu sportów w jednym miejscu, wykwalifikowana kadra trenerska</a:t>
            </a:r>
          </a:p>
          <a:p>
            <a:pPr marL="0" indent="0">
              <a:buNone/>
            </a:pPr>
            <a:r>
              <a:rPr lang="pl-PL" b="1" u="sng" dirty="0"/>
              <a:t>Zagrożenia</a:t>
            </a:r>
            <a:r>
              <a:rPr lang="pl-PL" dirty="0"/>
              <a:t>: duża konkurencja, wysokie ceny opłat za wodę i prąd  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98092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Rachunek zysków i strat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Przychody: sprzedaż karnetów na zajęcia z pływania, wynajem boiska do piłki nożnej oraz hali</a:t>
            </a:r>
          </a:p>
          <a:p>
            <a:r>
              <a:rPr lang="pl-PL" dirty="0"/>
              <a:t>Wydatki: zatrudnianie pracowników ośrodka, serwisu sprzątającego, pielęgnacja basenu, zatrudnianie ratowników na basenie oraz trenerów od wielu dyscyplin sportowych, utrzymanie i konserwacja ośrodka.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37664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Przewidywane koszty stałe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Opłaty za media (energia elektryczna, ogrzewanie, woda)</a:t>
            </a:r>
          </a:p>
          <a:p>
            <a:pPr marL="0" indent="0">
              <a:buNone/>
            </a:pPr>
            <a:r>
              <a:rPr lang="pl-PL" dirty="0"/>
              <a:t>Chlorowanie basenu</a:t>
            </a:r>
          </a:p>
          <a:p>
            <a:pPr marL="0" indent="0">
              <a:buNone/>
            </a:pPr>
            <a:r>
              <a:rPr lang="pl-PL" dirty="0"/>
              <a:t>Wynagrodzenia pracowników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83793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Cennik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Wynajem boiska w celach rekreacyjnych – 160 zł/godzina</a:t>
            </a:r>
          </a:p>
          <a:p>
            <a:r>
              <a:rPr lang="pl-PL" dirty="0"/>
              <a:t>Wynajem bieżni – 50 zł/godzina</a:t>
            </a:r>
          </a:p>
          <a:p>
            <a:r>
              <a:rPr lang="pl-PL" dirty="0"/>
              <a:t>Wynajem boiska do siatkówki – 20 zł/godzina</a:t>
            </a:r>
          </a:p>
          <a:p>
            <a:r>
              <a:rPr lang="pl-PL" dirty="0"/>
              <a:t>Wynajem hali sportowej – 250 zł/godzina lub 100 zł za jeden sektor</a:t>
            </a:r>
          </a:p>
          <a:p>
            <a:r>
              <a:rPr lang="pl-PL" dirty="0"/>
              <a:t>Wynajem kortu tenisowego przez osobę fizyczną – 30 zł/godzina</a:t>
            </a:r>
          </a:p>
          <a:p>
            <a:r>
              <a:rPr lang="pl-PL" dirty="0"/>
              <a:t>Bilet </a:t>
            </a:r>
            <a:r>
              <a:rPr lang="pl-PL" dirty="0" err="1"/>
              <a:t>jendorazowy</a:t>
            </a:r>
            <a:r>
              <a:rPr lang="pl-PL" dirty="0"/>
              <a:t> na pływalnię – 13 zł/50 minut (bilet normalny), 10 zł/50 minut (bilet ulgowy)</a:t>
            </a:r>
          </a:p>
          <a:p>
            <a:r>
              <a:rPr lang="pl-PL" dirty="0"/>
              <a:t>Wstęp na salę fitness – 55 zł/godzina</a:t>
            </a:r>
          </a:p>
          <a:p>
            <a:r>
              <a:rPr lang="pl-PL" dirty="0"/>
              <a:t>Wynajem stołu do tenisa stołowego – 15 zł/godzina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04536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 rozwoju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Do najważniejszych zadań, które ośrodek planuje zrealizować w najbliższej przyszłości są:</a:t>
            </a:r>
          </a:p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endParaRPr lang="pl-PL" dirty="0">
              <a:solidFill>
                <a:prstClr val="white"/>
              </a:solidFill>
            </a:endParaRPr>
          </a:p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r>
              <a:rPr lang="pl-PL"/>
              <a:t>Stała </a:t>
            </a:r>
            <a:r>
              <a:rPr lang="pl-PL" dirty="0"/>
              <a:t>wymiana sprzętu sportowego na nowsze modele</a:t>
            </a:r>
          </a:p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r>
              <a:rPr lang="pl-PL" dirty="0"/>
              <a:t>Remonty infrastruktury sportowej</a:t>
            </a:r>
          </a:p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r>
              <a:rPr lang="pl-PL" dirty="0"/>
              <a:t>Stałe podnoszenie kwalifikacji personelu poprzez szkolenia</a:t>
            </a:r>
          </a:p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r>
              <a:rPr lang="pl-PL" dirty="0"/>
              <a:t>Utrzymanie wysokiej jakości obsługi klientów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59686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dirty="0"/>
              <a:t>Kontakt z menedżerem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1600" dirty="0"/>
              <a:t>Bartosz Maksymow</a:t>
            </a:r>
          </a:p>
          <a:p>
            <a:pPr marL="0" indent="0">
              <a:buNone/>
            </a:pPr>
            <a:r>
              <a:rPr lang="pl-PL" sz="1600" dirty="0"/>
              <a:t>Nr telefonu – 606 919 517</a:t>
            </a:r>
          </a:p>
          <a:p>
            <a:pPr marL="0" indent="0">
              <a:buNone/>
            </a:pPr>
            <a:r>
              <a:rPr lang="pl-PL" sz="1600" dirty="0"/>
              <a:t>Mail: bartekmaks01@gmail.com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18147"/>
            <a:ext cx="1499616" cy="192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167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03312" y="1326524"/>
            <a:ext cx="8946541" cy="49218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/>
              <a:t>Oświadczam, że przedłożony projekt menedżerski został napisany przeze mnie samodzielnie i nie znajdują się w nim treści, które zostały uzyskane z naruszeniem obowiązujących praw autorskich innych osób.</a:t>
            </a:r>
          </a:p>
          <a:p>
            <a:pPr marL="0" indent="0">
              <a:buNone/>
            </a:pPr>
            <a:r>
              <a:rPr lang="pl-PL" dirty="0"/>
              <a:t>Potwierdzam także identyczność wszystkich przedstawionych egzemplarzy pracy.</a:t>
            </a:r>
          </a:p>
          <a:p>
            <a:pPr marL="0" indent="0">
              <a:buNone/>
            </a:pPr>
            <a:r>
              <a:rPr lang="pl-PL" dirty="0"/>
              <a:t>Wyrażam zgodę na udostępnienie mojej pracy w Czytelni Biblioteki WSEWS, a także na jej wypożyczenie, bez prawa kopiowania pracy lub jej fragmentów.</a:t>
            </a:r>
          </a:p>
          <a:p>
            <a:pPr marL="0" indent="0">
              <a:buNone/>
            </a:pPr>
            <a:r>
              <a:rPr lang="pl-PL" dirty="0"/>
              <a:t>Jednocześnie stwierdzam, że praca ta nie była podstawą uzyskania tytułu zawodowego w innej szkole przeze mnie lub inną osobę.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dirty="0"/>
              <a:t>OŚWIADCZENIE PROMOTORA PRACY</a:t>
            </a:r>
          </a:p>
          <a:p>
            <a:pPr marL="0" indent="0">
              <a:buNone/>
            </a:pPr>
            <a:r>
              <a:rPr lang="pl-PL" dirty="0"/>
              <a:t> Oświadczam, że ta praca została napisana pod moim kierunkiem. Według mojej wiedzy spełnia ona warunki stawiane projektom menedżerskim.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54552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03312" y="1262130"/>
            <a:ext cx="8946541" cy="498626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pl-PL" sz="6400" dirty="0"/>
              <a:t>Niniejszy projekt jest własnością Bartosz Maksymow w rozumieniu Ustawy  o ochronie praw autorskich i pokrewnych. Jednocześnie stanowi Know-How autora w rozumieniu Kodeksu Cywilnego. </a:t>
            </a:r>
          </a:p>
          <a:p>
            <a:pPr marL="0" indent="0">
              <a:buNone/>
            </a:pPr>
            <a:r>
              <a:rPr lang="pl-PL" sz="6400" dirty="0"/>
              <a:t>Oświadczenie autora projektu</a:t>
            </a:r>
          </a:p>
          <a:p>
            <a:pPr marL="0" indent="0">
              <a:buNone/>
            </a:pPr>
            <a:r>
              <a:rPr lang="pl-PL" sz="6400" dirty="0"/>
              <a:t> </a:t>
            </a:r>
          </a:p>
          <a:p>
            <a:pPr marL="0" indent="0">
              <a:buNone/>
            </a:pPr>
            <a:r>
              <a:rPr lang="pl-PL" sz="6400" dirty="0"/>
              <a:t> </a:t>
            </a:r>
          </a:p>
          <a:p>
            <a:pPr marL="0" indent="0">
              <a:buNone/>
            </a:pPr>
            <a:r>
              <a:rPr lang="pl-PL" sz="6400" dirty="0"/>
              <a:t>Ja niżej podpisany Bartosz Maksymow</a:t>
            </a:r>
          </a:p>
          <a:p>
            <a:pPr marL="0" indent="0">
              <a:buNone/>
            </a:pPr>
            <a:r>
              <a:rPr lang="pl-PL" sz="6400" dirty="0"/>
              <a:t>Wyrażam zgodę na publikację treści mojego projektu menedżerskiego pt.: Białołęcki Ośrodek Sportu w wydawnictwach Wyższej Szkoły Edukacja w Sporcie.</a:t>
            </a:r>
          </a:p>
          <a:p>
            <a:pPr marL="0" indent="0">
              <a:buNone/>
            </a:pPr>
            <a:r>
              <a:rPr lang="pl-PL" sz="6400" dirty="0"/>
              <a:t>W/w zgoda dotyczy wyłącznie możliwości publikacji dla celów szkoleniowych przez WSEWS bez możliwości praktycznej realizacji idei, treści oraz nazwy w/w projektu przez osoby trzecie. </a:t>
            </a:r>
          </a:p>
          <a:p>
            <a:pPr marL="0" indent="0">
              <a:buNone/>
            </a:pPr>
            <a:r>
              <a:rPr lang="pl-PL" sz="6400" dirty="0"/>
              <a:t> </a:t>
            </a:r>
          </a:p>
          <a:p>
            <a:pPr marL="0" indent="0">
              <a:buNone/>
            </a:pPr>
            <a:r>
              <a:rPr lang="pl-PL" sz="6400" dirty="0"/>
              <a:t>						Bartosz Maksymow</a:t>
            </a:r>
          </a:p>
          <a:p>
            <a:pPr marL="0" indent="0">
              <a:buNone/>
            </a:pPr>
            <a:r>
              <a:rPr lang="pl-PL" sz="6400" dirty="0"/>
              <a:t>						Podpis autora projektu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28260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Opis obiektu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" y="1152983"/>
            <a:ext cx="8415580" cy="4195481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Białołęcki Ośrodek Sportu znajduję się na ulicy Światowida 56 na </a:t>
            </a:r>
            <a:r>
              <a:rPr lang="pl-PL" dirty="0" err="1"/>
              <a:t>Tarchominia</a:t>
            </a:r>
            <a:r>
              <a:rPr lang="pl-PL" dirty="0"/>
              <a:t>, przy Szkole Podstawowej nr 344 im Powstania Warszawskiego</a:t>
            </a:r>
          </a:p>
          <a:p>
            <a:pPr marL="0" indent="0">
              <a:buNone/>
            </a:pPr>
            <a:r>
              <a:rPr lang="pl-PL" dirty="0"/>
              <a:t>W skład Białołęckiego Ośrodka Sportu wchodzi basen, hala sportowa, boisko do piłki nożnej, kort do tenisa, boisko do siatkówki, bieżna lekkoatletyczna, skocznia lekkoatletyczna oraz sala fitness.</a:t>
            </a:r>
          </a:p>
          <a:p>
            <a:pPr marL="0" indent="0">
              <a:buNone/>
            </a:pPr>
            <a:r>
              <a:rPr lang="pl-PL" dirty="0"/>
              <a:t>Oferta Białołęckiego Ośrodka Sportu jest skierowana do osób w różnym wieku, ośrodek organizuje również imprezy i zawody sportowo – rekreacyjne oraz zajęcia sportowe.</a:t>
            </a:r>
          </a:p>
          <a:p>
            <a:pPr marL="0" indent="0">
              <a:buNone/>
            </a:pPr>
            <a:r>
              <a:rPr lang="pl-PL" dirty="0"/>
              <a:t>Białołęcki Ośrodek Sportu kładzie szczególny nacisk na propagowanie aktywności fizycznej wśród dzieci i młodzieży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2538" y="1723153"/>
            <a:ext cx="3860726" cy="351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394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3905573" cy="68580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573" y="0"/>
            <a:ext cx="4339525" cy="685800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5099" y="0"/>
            <a:ext cx="39469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560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Informacje o basenie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Białołęcki Ośrodek Sportu posiada kryty basen z sześcioma torami oraz słupkami do skakania do wody, basen ma wymiary 25x12,5 m oraz głębokość od 1,1 m do 1,8 m.</a:t>
            </a:r>
          </a:p>
          <a:p>
            <a:r>
              <a:rPr lang="pl-PL" dirty="0"/>
              <a:t>Na terenie obiektu bezpłatnie udostępniane jest wyposażenie do nauki pływania, takie jak deski pływackie oraz makarony.</a:t>
            </a:r>
          </a:p>
          <a:p>
            <a:r>
              <a:rPr lang="pl-PL" dirty="0"/>
              <a:t>Obiekt wyposażony jest w funkcjonalne zaplecze sanitarne, obejmujące natryski i toalety w szatniach dla mężczyzn, kobiet, a także rodzin oraz osób z niepełnosprawnościami.</a:t>
            </a:r>
          </a:p>
          <a:p>
            <a:r>
              <a:rPr lang="pl-PL" dirty="0"/>
              <a:t>Pływalnia czynna jest od poniedziałku do niedzieli w godzinach od 6:30 do 21:30 (ostatnie wejście 21:00), a w sezonie wakacyjnym (lipiec-sierpień) od 9:00 do 21:00 (ostatnie wejście 20:00).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9943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Informacje o boisku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Białołęcki Ośrodek Sportu posiada również boisko do piłki nożnej o wymiarach 60x30 metrów, ze sztuczną nawierzchnią.</a:t>
            </a:r>
          </a:p>
          <a:p>
            <a:r>
              <a:rPr lang="pl-PL" dirty="0"/>
              <a:t> Wzdłuż boiska piłkarskiego znajduje się trybuna z miejscami siedzącymi dla 565 widzów, która dostępna jest dla osób poruszających się na wózkach.</a:t>
            </a:r>
          </a:p>
          <a:p>
            <a:r>
              <a:rPr lang="pl-PL" dirty="0"/>
              <a:t>Boisko piłkarskie czynne jest od poniedziałku do niedzieli w godzinach od 6:30 do 22:00, a w sezonie wakacyjnym (lipiec-sierpień) od 9:00 do 21:00.</a:t>
            </a:r>
          </a:p>
          <a:p>
            <a:r>
              <a:rPr lang="pl-PL" dirty="0"/>
              <a:t>Teren oświetlony i monitorowany, niechroniony.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88997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Analiza konkurencji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Główną konkurencją jest Ośrodek Sportu przy ulicy Strumykowej 21, jest on wyposażony w boisko do piłki nożnej, halę, salę fitness, lodowisko, strefę </a:t>
            </a:r>
            <a:r>
              <a:rPr lang="pl-PL" dirty="0" err="1"/>
              <a:t>teqball</a:t>
            </a:r>
            <a:r>
              <a:rPr lang="pl-PL" dirty="0"/>
              <a:t> oraz gabinet odnowy biologicznej, więc posiada obiekty, których Białołęcki Ośrodek Sportu na ulicy Światowida 56 nie posiada, jednak jego głównym atutem jest basen oraz wykwalifikowana kadra ratownicza.</a:t>
            </a:r>
          </a:p>
          <a:p>
            <a:pPr marL="0" indent="0">
              <a:buNone/>
            </a:pPr>
            <a:r>
              <a:rPr lang="pl-PL" dirty="0"/>
              <a:t>Pozostałe ośrodki sportowe z tak dużą infrastrukturą znajdują się w innych dzielnicach miasta.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3167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Analiza otoczenia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W bezpośrednim sąsiedztwie ośrodka jest szkoła podstawowa i duży bezpłatny parking</a:t>
            </a:r>
          </a:p>
          <a:p>
            <a:pPr marL="0" indent="0">
              <a:buNone/>
            </a:pPr>
            <a:r>
              <a:rPr lang="pl-PL" dirty="0"/>
              <a:t>W otoczeniu ośrodka znajduje się duże skupisko osiedli mieszkalnych</a:t>
            </a:r>
          </a:p>
          <a:p>
            <a:pPr marL="0" indent="0">
              <a:buNone/>
            </a:pPr>
            <a:r>
              <a:rPr lang="pl-PL" dirty="0"/>
              <a:t>Niecałe 2 kilometry od Białołęckiego Ośrodka Sportu jest Galeria Północna</a:t>
            </a:r>
          </a:p>
          <a:p>
            <a:pPr marL="0" indent="0">
              <a:buNone/>
            </a:pPr>
            <a:r>
              <a:rPr lang="pl-PL" dirty="0"/>
              <a:t>800 metrów od ośrodka znajduję się popularny na Tarchominie targ Bazarek</a:t>
            </a:r>
          </a:p>
        </p:txBody>
      </p:sp>
    </p:spTree>
    <p:extLst>
      <p:ext uri="{BB962C8B-B14F-4D97-AF65-F5344CB8AC3E}">
        <p14:creationId xmlns:p14="http://schemas.microsoft.com/office/powerpoint/2010/main" val="25689449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">
  <a:themeElements>
    <a:clrScheme name="J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J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944</TotalTime>
  <Words>970</Words>
  <Application>Microsoft Office PowerPoint</Application>
  <PresentationFormat>Panoramiczny</PresentationFormat>
  <Paragraphs>85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9" baseType="lpstr">
      <vt:lpstr>Century Gothic</vt:lpstr>
      <vt:lpstr>Times New Roman</vt:lpstr>
      <vt:lpstr>Wingdings 3</vt:lpstr>
      <vt:lpstr>Jon</vt:lpstr>
      <vt:lpstr>Prezentacja programu PowerPoint</vt:lpstr>
      <vt:lpstr>Prezentacja programu PowerPoint</vt:lpstr>
      <vt:lpstr>Prezentacja programu PowerPoint</vt:lpstr>
      <vt:lpstr>Opis obiektu</vt:lpstr>
      <vt:lpstr>Prezentacja programu PowerPoint</vt:lpstr>
      <vt:lpstr>Informacje o basenie</vt:lpstr>
      <vt:lpstr>Informacje o boisku</vt:lpstr>
      <vt:lpstr>Analiza konkurencji</vt:lpstr>
      <vt:lpstr>Analiza otoczenia</vt:lpstr>
      <vt:lpstr>Analiza SWOT</vt:lpstr>
      <vt:lpstr>Rachunek zysków i strat</vt:lpstr>
      <vt:lpstr>Przewidywane koszty stałe</vt:lpstr>
      <vt:lpstr>Cennik</vt:lpstr>
      <vt:lpstr>Plan rozwoju</vt:lpstr>
      <vt:lpstr>Kontakt z menedżerem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Konto Microsoft</dc:creator>
  <cp:lastModifiedBy>Maciej Słowak</cp:lastModifiedBy>
  <cp:revision>24</cp:revision>
  <dcterms:created xsi:type="dcterms:W3CDTF">2024-12-04T14:06:18Z</dcterms:created>
  <dcterms:modified xsi:type="dcterms:W3CDTF">2025-10-25T02:44:49Z</dcterms:modified>
</cp:coreProperties>
</file>