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2" r:id="rId8"/>
    <p:sldId id="270" r:id="rId9"/>
    <p:sldId id="271" r:id="rId10"/>
    <p:sldId id="264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108" d="100"/>
          <a:sy n="108" d="100"/>
        </p:scale>
        <p:origin x="171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ójkąt równoramienny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C266714-CD77-41B5-AB15-3FBA9199870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65F41D4A-2DE5-420B-81C2-8EA406DEC79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6714-CD77-41B5-AB15-3FBA9199870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1D4A-2DE5-420B-81C2-8EA406DEC79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6714-CD77-41B5-AB15-3FBA9199870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1D4A-2DE5-420B-81C2-8EA406DEC79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C266714-CD77-41B5-AB15-3FBA9199870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1D4A-2DE5-420B-81C2-8EA406DEC79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ójkąt prostokątny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ójkąt równoramienny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C266714-CD77-41B5-AB15-3FBA9199870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65F41D4A-2DE5-420B-81C2-8EA406DEC79B}" type="slidenum">
              <a:rPr lang="pl-PL" smtClean="0"/>
              <a:t>‹#›</a:t>
            </a:fld>
            <a:endParaRPr lang="pl-PL"/>
          </a:p>
        </p:txBody>
      </p:sp>
      <p:cxnSp>
        <p:nvCxnSpPr>
          <p:cNvPr id="11" name="Łącznik prostoliniowy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oliniowy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C266714-CD77-41B5-AB15-3FBA9199870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5F41D4A-2DE5-420B-81C2-8EA406DEC79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C266714-CD77-41B5-AB15-3FBA9199870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65F41D4A-2DE5-420B-81C2-8EA406DEC79B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6714-CD77-41B5-AB15-3FBA9199870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1D4A-2DE5-420B-81C2-8EA406DEC79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C266714-CD77-41B5-AB15-3FBA9199870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5F41D4A-2DE5-420B-81C2-8EA406DEC79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C266714-CD77-41B5-AB15-3FBA9199870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65F41D4A-2DE5-420B-81C2-8EA406DEC79B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C266714-CD77-41B5-AB15-3FBA9199870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65F41D4A-2DE5-420B-81C2-8EA406DEC79B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ójkąt prostokątny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oliniowy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C266714-CD77-41B5-AB15-3FBA9199870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5F41D4A-2DE5-420B-81C2-8EA406DEC79B}" type="slidenum">
              <a:rPr lang="pl-PL" smtClean="0"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g"/><Relationship Id="rId5" Type="http://schemas.openxmlformats.org/officeDocument/2006/relationships/image" Target="../media/image15.jp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371600" y="2636912"/>
            <a:ext cx="7772400" cy="1470025"/>
          </a:xfrm>
        </p:spPr>
        <p:txBody>
          <a:bodyPr>
            <a:noAutofit/>
          </a:bodyPr>
          <a:lstStyle/>
          <a:p>
            <a:r>
              <a:rPr lang="pl-PL" sz="6600" b="1" dirty="0"/>
              <a:t>Menedżer sportu </a:t>
            </a:r>
            <a:br>
              <a:rPr lang="pl-PL" sz="6600" b="1" dirty="0"/>
            </a:br>
            <a:endParaRPr lang="pl-PL" sz="6600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5796136" y="4581128"/>
            <a:ext cx="2768352" cy="1752600"/>
          </a:xfrm>
        </p:spPr>
        <p:txBody>
          <a:bodyPr>
            <a:normAutofit/>
          </a:bodyPr>
          <a:lstStyle/>
          <a:p>
            <a:endParaRPr lang="pl-PL" dirty="0">
              <a:solidFill>
                <a:schemeClr val="bg1"/>
              </a:solidFill>
            </a:endParaRPr>
          </a:p>
          <a:p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38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399032"/>
          </a:xfrm>
        </p:spPr>
        <p:txBody>
          <a:bodyPr>
            <a:normAutofit fontScale="90000"/>
          </a:bodyPr>
          <a:lstStyle/>
          <a:p>
            <a:r>
              <a:rPr lang="pl-PL" dirty="0"/>
              <a:t>ZA JAKIE PIENIĄDZE? – określamy budżet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4008" indent="0">
              <a:buNone/>
            </a:pPr>
            <a:r>
              <a:rPr lang="pl-PL" dirty="0"/>
              <a:t>Przeprowadzenie działań promocyjnych wiąże się z poniesieniem przez przedsiębiorstwo kosztów promocji.</a:t>
            </a:r>
          </a:p>
          <a:p>
            <a:pPr marL="64008" indent="0">
              <a:buNone/>
            </a:pPr>
            <a:r>
              <a:rPr lang="pl-PL" dirty="0"/>
              <a:t>Czynniki wpływające na wybór poziomu wydatków to:</a:t>
            </a:r>
          </a:p>
          <a:p>
            <a:r>
              <a:rPr lang="pl-PL" dirty="0"/>
              <a:t>faza życia cyklu produktu w jakiej znajduje się promowany towar,</a:t>
            </a:r>
          </a:p>
          <a:p>
            <a:r>
              <a:rPr lang="pl-PL" dirty="0"/>
              <a:t>udział w rynku</a:t>
            </a:r>
          </a:p>
          <a:p>
            <a:r>
              <a:rPr lang="pl-PL" dirty="0"/>
              <a:t>konkurencja</a:t>
            </a:r>
          </a:p>
          <a:p>
            <a:r>
              <a:rPr lang="pl-PL" dirty="0"/>
              <a:t>ceny różnych form promocji i środków przekazu oraz częstotliwość oddziaływania</a:t>
            </a:r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390209"/>
            <a:ext cx="1907704" cy="1272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50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3568" y="1268760"/>
            <a:ext cx="8229600" cy="1399032"/>
          </a:xfrm>
        </p:spPr>
        <p:txBody>
          <a:bodyPr>
            <a:normAutofit fontScale="90000"/>
          </a:bodyPr>
          <a:lstStyle/>
          <a:p>
            <a:r>
              <a:rPr lang="pl-PL" b="1" dirty="0">
                <a:effectLst/>
              </a:rPr>
              <a:t>Założenia do promocji produktu  konsumpcyjnego firmy „Bakoma” wśród dzieci uprawiających pływania. </a:t>
            </a:r>
            <a:br>
              <a:rPr lang="pl-PL" b="1" dirty="0">
                <a:effectLst/>
              </a:rPr>
            </a:b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601872"/>
          </a:xfrm>
        </p:spPr>
        <p:txBody>
          <a:bodyPr>
            <a:normAutofit fontScale="92500" lnSpcReduction="20000"/>
          </a:bodyPr>
          <a:lstStyle/>
          <a:p>
            <a:pPr marL="64008" indent="0">
              <a:buNone/>
            </a:pPr>
            <a:r>
              <a:rPr lang="pl-PL" dirty="0"/>
              <a:t>Opracowanie skutecznej strategii promocji wymaga podjęcia szeregu decyzji, które odpowiadają na kilka pytań.</a:t>
            </a:r>
          </a:p>
          <a:p>
            <a:r>
              <a:rPr lang="pl-PL" dirty="0"/>
              <a:t>DLA KOGO? - Kto jest odbiorcą naszych promocyjnych działań,</a:t>
            </a:r>
          </a:p>
          <a:p>
            <a:r>
              <a:rPr lang="pl-PL" dirty="0"/>
              <a:t>CO? - Czyli jaki produkt lub usługę chcemy wypromować,</a:t>
            </a:r>
          </a:p>
          <a:p>
            <a:r>
              <a:rPr lang="pl-PL" dirty="0"/>
              <a:t>JAK? Jakie zamierzamy zastosować środki,</a:t>
            </a:r>
          </a:p>
          <a:p>
            <a:r>
              <a:rPr lang="pl-PL" dirty="0"/>
              <a:t>ZA JAKIE PIENIĄDZE? – określamy budżet</a:t>
            </a:r>
          </a:p>
        </p:txBody>
      </p:sp>
    </p:spTree>
    <p:extLst>
      <p:ext uri="{BB962C8B-B14F-4D97-AF65-F5344CB8AC3E}">
        <p14:creationId xmlns:p14="http://schemas.microsoft.com/office/powerpoint/2010/main" val="3245806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399032"/>
          </a:xfrm>
        </p:spPr>
        <p:txBody>
          <a:bodyPr>
            <a:normAutofit fontScale="90000"/>
          </a:bodyPr>
          <a:lstStyle/>
          <a:p>
            <a:r>
              <a:rPr lang="pl-PL" dirty="0"/>
              <a:t>DLA KOGO?- - Kto jest odbiorcą naszych promocyjnych działań,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Planowanie skutecznych działań promocyjnych uzależnione jest od trafnego określenia odbiorców zwanych inaczej </a:t>
            </a:r>
            <a:r>
              <a:rPr lang="pl-PL" b="1" u="sng" dirty="0"/>
              <a:t>docelowymi segmentami rynku. </a:t>
            </a:r>
          </a:p>
          <a:p>
            <a:pPr marL="64008" indent="0">
              <a:buNone/>
            </a:pPr>
            <a:r>
              <a:rPr lang="pl-PL" dirty="0"/>
              <a:t>Wiele produktów może być sprzedawanych zarówno klientom indywidualnym jak i instytucjom, ale w zależności od tego do kogo jest skierowany przyjmuje różną formę.</a:t>
            </a:r>
          </a:p>
        </p:txBody>
      </p:sp>
    </p:spTree>
    <p:extLst>
      <p:ext uri="{BB962C8B-B14F-4D97-AF65-F5344CB8AC3E}">
        <p14:creationId xmlns:p14="http://schemas.microsoft.com/office/powerpoint/2010/main" val="975190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9624" y="3284984"/>
            <a:ext cx="3384376" cy="2252148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DLA KOGO?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72000"/>
          </a:xfrm>
        </p:spPr>
        <p:txBody>
          <a:bodyPr/>
          <a:lstStyle/>
          <a:p>
            <a:pPr marL="64008" indent="0">
              <a:buNone/>
            </a:pPr>
            <a:r>
              <a:rPr lang="pl-PL" dirty="0"/>
              <a:t>Naszym ‚</a:t>
            </a:r>
            <a:r>
              <a:rPr lang="pl-PL" dirty="0" err="1"/>
              <a:t>Targetem</a:t>
            </a:r>
            <a:r>
              <a:rPr lang="pl-PL" dirty="0"/>
              <a:t>’ będą dzieci w wieku szkolnym uprawiające pływanie w wieku 8 – 12 lat, ale także szkółki pływackie, trenerzy, rodzice, pływalnie. </a:t>
            </a:r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777629"/>
            <a:ext cx="4248472" cy="2827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423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8028" y="542664"/>
            <a:ext cx="2772444" cy="1518897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399032"/>
          </a:xfrm>
        </p:spPr>
        <p:txBody>
          <a:bodyPr>
            <a:normAutofit fontScale="90000"/>
          </a:bodyPr>
          <a:lstStyle/>
          <a:p>
            <a:r>
              <a:rPr lang="pl-PL" dirty="0"/>
              <a:t>CO? - Czyli jaki produkt lub usługę chcemy wypromować,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4008" indent="0">
              <a:buNone/>
            </a:pPr>
            <a:r>
              <a:rPr lang="pl-PL" dirty="0"/>
              <a:t>W ramach celów promocyjnych naszym produktem będzie:</a:t>
            </a:r>
          </a:p>
          <a:p>
            <a:r>
              <a:rPr lang="pl-PL" dirty="0"/>
              <a:t> jogurt pitny dla najmłodszych sportowców:</a:t>
            </a:r>
          </a:p>
          <a:p>
            <a:r>
              <a:rPr lang="pl-PL" dirty="0"/>
              <a:t>Wiele smaków: wanilia, czekolada,</a:t>
            </a:r>
          </a:p>
          <a:p>
            <a:pPr marL="64008" indent="0">
              <a:buNone/>
            </a:pPr>
            <a:r>
              <a:rPr lang="pl-PL" dirty="0"/>
              <a:t>truskawka, banan, malina,</a:t>
            </a:r>
          </a:p>
          <a:p>
            <a:r>
              <a:rPr lang="pl-PL" dirty="0"/>
              <a:t>Mała zawartość cukru,</a:t>
            </a:r>
          </a:p>
          <a:p>
            <a:r>
              <a:rPr lang="pl-PL" dirty="0"/>
              <a:t>Duża wartości odżywczych,</a:t>
            </a:r>
          </a:p>
          <a:p>
            <a:r>
              <a:rPr lang="pl-PL" dirty="0"/>
              <a:t>Źródło witamin – </a:t>
            </a:r>
            <a:r>
              <a:rPr lang="pl-PL" dirty="0" err="1"/>
              <a:t>wit</a:t>
            </a:r>
            <a:r>
              <a:rPr lang="pl-PL" dirty="0"/>
              <a:t>. C, magnezu,</a:t>
            </a:r>
          </a:p>
          <a:p>
            <a:pPr marL="64008" indent="0">
              <a:buNone/>
            </a:pPr>
            <a:r>
              <a:rPr lang="pl-PL" dirty="0"/>
              <a:t>wapnia dla mocnych kości, </a:t>
            </a:r>
          </a:p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3501008"/>
            <a:ext cx="2683049" cy="307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262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974324"/>
            <a:ext cx="8229600" cy="3601872"/>
          </a:xfrm>
        </p:spPr>
        <p:txBody>
          <a:bodyPr/>
          <a:lstStyle/>
          <a:p>
            <a:pPr marL="64008" indent="0">
              <a:buNone/>
            </a:pPr>
            <a:r>
              <a:rPr lang="pl-PL" dirty="0"/>
              <a:t>Przy wykorzystaniu „</a:t>
            </a:r>
            <a:r>
              <a:rPr lang="pl-PL" b="1" dirty="0" err="1"/>
              <a:t>promotion</a:t>
            </a:r>
            <a:r>
              <a:rPr lang="pl-PL" b="1" dirty="0"/>
              <a:t> mix</a:t>
            </a:r>
            <a:r>
              <a:rPr lang="pl-PL" dirty="0"/>
              <a:t>” - czyli różnych form promocji stanowiących spójny, jednolity przekaz i wzajemnie od siebie uzależnionych.</a:t>
            </a:r>
          </a:p>
          <a:p>
            <a:r>
              <a:rPr lang="pl-PL" dirty="0"/>
              <a:t>Ustalamy formy promocji dostosowane do celów,</a:t>
            </a:r>
          </a:p>
          <a:p>
            <a:r>
              <a:rPr lang="pl-PL" dirty="0"/>
              <a:t>Wybieramy poszczególne działania promocyjne;</a:t>
            </a:r>
          </a:p>
          <a:p>
            <a:r>
              <a:rPr lang="pl-PL" dirty="0"/>
              <a:t>Wybór środków masowego przekazu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611560" y="404664"/>
            <a:ext cx="77048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800" dirty="0">
                <a:solidFill>
                  <a:schemeClr val="accent1"/>
                </a:solidFill>
              </a:rPr>
              <a:t>JAK? Jakie zamierzamy zastosować środki</a:t>
            </a:r>
          </a:p>
        </p:txBody>
      </p:sp>
    </p:spTree>
    <p:extLst>
      <p:ext uri="{BB962C8B-B14F-4D97-AF65-F5344CB8AC3E}">
        <p14:creationId xmlns:p14="http://schemas.microsoft.com/office/powerpoint/2010/main" val="2541000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2152"/>
          </a:xfrm>
        </p:spPr>
        <p:txBody>
          <a:bodyPr/>
          <a:lstStyle/>
          <a:p>
            <a:pPr marL="64008" indent="0">
              <a:buNone/>
            </a:pPr>
            <a:r>
              <a:rPr lang="pl-PL" dirty="0"/>
              <a:t>Ustalamy formy promocji dostosowane do celów,: Produkt będziemy promowali:</a:t>
            </a:r>
          </a:p>
          <a:p>
            <a:r>
              <a:rPr lang="pl-PL" dirty="0"/>
              <a:t>Znaczek firmowy na czepkach pływackich, zawieszkach, banerach reklamowych umieszczonych na pływalniach podczas zawodów pływackich, koszulkach,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573016"/>
            <a:ext cx="5075356" cy="297939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3284984"/>
            <a:ext cx="2885678" cy="2885678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4954" y="1988840"/>
            <a:ext cx="186690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46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3251" y="1105347"/>
            <a:ext cx="2899717" cy="2899717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50144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pl-PL" dirty="0"/>
              <a:t>Wybieramy poszczególne działania promocyjne;</a:t>
            </a:r>
          </a:p>
          <a:p>
            <a:r>
              <a:rPr lang="pl-PL" dirty="0"/>
              <a:t>Banery reklamowe</a:t>
            </a:r>
          </a:p>
          <a:p>
            <a:r>
              <a:rPr lang="pl-PL" dirty="0"/>
              <a:t>Stanowiska promocyjne na zawodach pływacki czy pływalniach,</a:t>
            </a:r>
          </a:p>
          <a:p>
            <a:r>
              <a:rPr lang="pl-PL" dirty="0"/>
              <a:t> Promocyjne produkty w bufetach na pływalniach</a:t>
            </a:r>
          </a:p>
          <a:p>
            <a:r>
              <a:rPr lang="pl-PL" dirty="0"/>
              <a:t>Darmowe próbki</a:t>
            </a:r>
          </a:p>
          <a:p>
            <a:r>
              <a:rPr lang="pl-PL" dirty="0"/>
              <a:t>Hasła reklamowe</a:t>
            </a:r>
          </a:p>
          <a:p>
            <a:pPr marL="64008" indent="0">
              <a:buNone/>
            </a:pPr>
            <a:endParaRPr lang="pl-PL" dirty="0"/>
          </a:p>
          <a:p>
            <a:pPr marL="64008" indent="0">
              <a:buNone/>
            </a:pPr>
            <a:endParaRPr lang="pl-PL" dirty="0"/>
          </a:p>
          <a:p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3212976"/>
            <a:ext cx="2088232" cy="2088232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1226" y="3346909"/>
            <a:ext cx="1847850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242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476672"/>
            <a:ext cx="8229600" cy="4572000"/>
          </a:xfrm>
        </p:spPr>
        <p:txBody>
          <a:bodyPr/>
          <a:lstStyle/>
          <a:p>
            <a:pPr marL="64008" indent="0">
              <a:buNone/>
            </a:pPr>
            <a:r>
              <a:rPr lang="pl-PL" dirty="0"/>
              <a:t>Wybór środków masowego przekazu: </a:t>
            </a:r>
          </a:p>
          <a:p>
            <a:r>
              <a:rPr lang="pl-PL" dirty="0"/>
              <a:t>Reklama w </a:t>
            </a:r>
            <a:r>
              <a:rPr lang="pl-PL" dirty="0" err="1"/>
              <a:t>Socialmediach</a:t>
            </a:r>
            <a:r>
              <a:rPr lang="pl-PL" dirty="0"/>
              <a:t>, banery reklamowe, folie reklamowe na samochodach szkółek pływackich, gazety, ulotki promocyjne </a:t>
            </a:r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2852936"/>
            <a:ext cx="3838796" cy="196403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865512"/>
            <a:ext cx="3495675" cy="1304925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90" y="4191000"/>
            <a:ext cx="1714500" cy="2667000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4449949"/>
            <a:ext cx="2466975" cy="1847850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4816971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742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ergetyczny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— klasyczny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nergetyczny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4496</TotalTime>
  <Words>392</Words>
  <Application>Microsoft Office PowerPoint</Application>
  <PresentationFormat>Pokaz na ekranie (4:3)</PresentationFormat>
  <Paragraphs>46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Verdana</vt:lpstr>
      <vt:lpstr>Wingdings 2</vt:lpstr>
      <vt:lpstr>Energetyczny</vt:lpstr>
      <vt:lpstr>Menedżer sportu  </vt:lpstr>
      <vt:lpstr>Założenia do promocji produktu  konsumpcyjnego firmy „Bakoma” wśród dzieci uprawiających pływania.  </vt:lpstr>
      <vt:lpstr>DLA KOGO?- - Kto jest odbiorcą naszych promocyjnych działań, </vt:lpstr>
      <vt:lpstr>DLA KOGO?</vt:lpstr>
      <vt:lpstr>CO? - Czyli jaki produkt lub usługę chcemy wypromować, </vt:lpstr>
      <vt:lpstr>Prezentacja programu PowerPoint</vt:lpstr>
      <vt:lpstr>Prezentacja programu PowerPoint</vt:lpstr>
      <vt:lpstr>Prezentacja programu PowerPoint</vt:lpstr>
      <vt:lpstr>Prezentacja programu PowerPoint</vt:lpstr>
      <vt:lpstr>ZA JAKIE PIENIĄDZE? – określamy budżet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Menedżer sportu</dc:title>
  <dc:creator>Admin</dc:creator>
  <cp:lastModifiedBy>Maciej Słowak</cp:lastModifiedBy>
  <cp:revision>18</cp:revision>
  <dcterms:created xsi:type="dcterms:W3CDTF">2020-04-13T08:36:57Z</dcterms:created>
  <dcterms:modified xsi:type="dcterms:W3CDTF">2021-04-14T09:41:52Z</dcterms:modified>
</cp:coreProperties>
</file>