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sldIdLst>
    <p:sldId id="256" r:id="rId2"/>
    <p:sldId id="265" r:id="rId3"/>
    <p:sldId id="259" r:id="rId4"/>
    <p:sldId id="257" r:id="rId5"/>
    <p:sldId id="258" r:id="rId6"/>
    <p:sldId id="260" r:id="rId7"/>
    <p:sldId id="262" r:id="rId8"/>
    <p:sldId id="261" r:id="rId9"/>
    <p:sldId id="269" r:id="rId10"/>
    <p:sldId id="263" r:id="rId11"/>
    <p:sldId id="264" r:id="rId12"/>
    <p:sldId id="268" r:id="rId13"/>
    <p:sldId id="267" r:id="rId14"/>
    <p:sldId id="266" r:id="rId15"/>
    <p:sldId id="271" r:id="rId16"/>
    <p:sldId id="270" r:id="rId17"/>
    <p:sldId id="273" r:id="rId18"/>
    <p:sldId id="272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26DA47-ACFF-4E40-A084-A63009F941AE}" v="528" dt="2025-03-24T15:25:00.723"/>
    <p1510:client id="{47CA4C78-740E-4574-AC38-00731BD2D3C4}" v="35" dt="2025-03-24T19:37:49.5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1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83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5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043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83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599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2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70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34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69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5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669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35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058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71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16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23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534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70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kskalwarianka.pl/?utm_source=chatgpt.com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apa.targeo.pl/kalwaria%20zebrzydowska,adama%20mickiewicza%2016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46765" y="593289"/>
            <a:ext cx="4412419" cy="3626217"/>
          </a:xfrm>
        </p:spPr>
        <p:txBody>
          <a:bodyPr anchor="t">
            <a:normAutofit/>
          </a:bodyPr>
          <a:lstStyle/>
          <a:p>
            <a:pPr algn="r"/>
            <a:r>
              <a:rPr lang="pl-PL" sz="5000">
                <a:ea typeface="+mj-lt"/>
                <a:cs typeface="+mj-lt"/>
              </a:rPr>
              <a:t>Stadion MKS </a:t>
            </a:r>
            <a:r>
              <a:rPr lang="pl-PL" sz="5000" err="1">
                <a:ea typeface="+mj-lt"/>
                <a:cs typeface="+mj-lt"/>
              </a:rPr>
              <a:t>Kalwarianka</a:t>
            </a:r>
            <a:r>
              <a:rPr lang="pl-PL" sz="5000">
                <a:ea typeface="+mj-lt"/>
                <a:cs typeface="+mj-lt"/>
              </a:rPr>
              <a:t> w Kalwarii Zebrzydowskie</a:t>
            </a:r>
            <a:r>
              <a:rPr lang="pl-PL" sz="5000">
                <a:solidFill>
                  <a:srgbClr val="FFFFFF"/>
                </a:solidFill>
                <a:ea typeface="+mj-lt"/>
                <a:cs typeface="+mj-lt"/>
              </a:rPr>
              <a:t>j</a:t>
            </a:r>
            <a:endParaRPr lang="pl-PL" sz="5000">
              <a:solidFill>
                <a:srgbClr val="FFFFFF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57200" y="4974735"/>
            <a:ext cx="4754764" cy="1407015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pl-PL" sz="2800" b="1" i="1">
                <a:ea typeface="+mn-lt"/>
                <a:cs typeface="+mn-lt"/>
              </a:rPr>
              <a:t>"Wizytacja obiektu sportowego"</a:t>
            </a:r>
            <a:endParaRPr lang="pl-PL" sz="2800" b="1" i="1"/>
          </a:p>
          <a:p>
            <a:pPr algn="r"/>
            <a:r>
              <a:rPr lang="pl-PL" sz="3200"/>
              <a:t>-Nikol Wacław</a:t>
            </a:r>
          </a:p>
        </p:txBody>
      </p:sp>
      <p:pic>
        <p:nvPicPr>
          <p:cNvPr id="4" name="Obraz 3" descr="Obraz zawierający trawa, na wolnym powietrzu, stadium, budynek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A0C0055C-A9F6-A081-A467-D87C64EC0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6222" y="1264653"/>
            <a:ext cx="6086322" cy="368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3009E0-9082-21F8-C762-CBBC6BAC7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ea typeface="+mj-lt"/>
                <a:cs typeface="+mj-lt"/>
              </a:rPr>
              <a:t>Trybuny i zaplecze dla kibiców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D58E4D5-FBD8-9C52-5EC6-D83BBD5E9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107406"/>
            <a:ext cx="10018713" cy="3683794"/>
          </a:xfrm>
        </p:spPr>
        <p:txBody>
          <a:bodyPr>
            <a:normAutofit lnSpcReduction="10000"/>
          </a:bodyPr>
          <a:lstStyle/>
          <a:p>
            <a:r>
              <a:rPr lang="pl-PL">
                <a:ea typeface="+mn-lt"/>
                <a:cs typeface="+mn-lt"/>
              </a:rPr>
              <a:t>Stadion Miejskiego Klubu Sportowego (MKS) </a:t>
            </a:r>
            <a:r>
              <a:rPr lang="pl-PL" err="1">
                <a:ea typeface="+mn-lt"/>
                <a:cs typeface="+mn-lt"/>
              </a:rPr>
              <a:t>Kalwarianka</a:t>
            </a:r>
            <a:r>
              <a:rPr lang="pl-PL">
                <a:ea typeface="+mn-lt"/>
                <a:cs typeface="+mn-lt"/>
              </a:rPr>
              <a:t> w Kalwarii Zebrzydowskiej oferuje kibicom różne udogodnienia, choć szczegółowe informacje na temat niektórych z nich są ograniczone. </a:t>
            </a:r>
            <a:endParaRPr lang="pl-PL"/>
          </a:p>
          <a:p>
            <a:pPr>
              <a:buClr>
                <a:srgbClr val="1287C3"/>
              </a:buClr>
            </a:pPr>
            <a:r>
              <a:rPr lang="pl-PL" b="1">
                <a:ea typeface="+mn-lt"/>
                <a:cs typeface="+mn-lt"/>
              </a:rPr>
              <a:t>Trybuny i zaplecze dla kibiców:</a:t>
            </a:r>
            <a:endParaRPr lang="pl-PL"/>
          </a:p>
          <a:p>
            <a:pPr>
              <a:buClr>
                <a:srgbClr val="1287C3"/>
              </a:buClr>
            </a:pPr>
            <a:r>
              <a:rPr lang="pl-PL" b="1">
                <a:ea typeface="+mn-lt"/>
                <a:cs typeface="+mn-lt"/>
              </a:rPr>
              <a:t>Pojemność trybun:</a:t>
            </a:r>
            <a:r>
              <a:rPr lang="pl-PL">
                <a:ea typeface="+mn-lt"/>
                <a:cs typeface="+mn-lt"/>
              </a:rPr>
              <a:t> Stadion dysponuje trybunami o pojemności 2 000 miejsc. Dostępne są zarówno miejsca siedzące, jak i stojące, co zapewnia komfort kibicom podczas meczów.</a:t>
            </a:r>
            <a:endParaRPr lang="pl-PL"/>
          </a:p>
          <a:p>
            <a:pPr>
              <a:buClr>
                <a:srgbClr val="1287C3"/>
              </a:buClr>
            </a:pPr>
            <a:r>
              <a:rPr lang="pl-PL" b="1">
                <a:ea typeface="+mn-lt"/>
                <a:cs typeface="+mn-lt"/>
              </a:rPr>
              <a:t>Bufety i toalety:</a:t>
            </a:r>
            <a:r>
              <a:rPr lang="pl-PL">
                <a:ea typeface="+mn-lt"/>
                <a:cs typeface="+mn-lt"/>
              </a:rPr>
              <a:t> Na stadionie znajdują się bufety oraz toalety dla kibiców, co podnosi komfort podczas wydarzeń sportowych.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8513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C06FA4-1AA6-D5A0-A36E-57FFAA35D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Obraz zawierający na wolnym powietrzu, niebo, trawa, chmura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AE6BE41B-F07B-1AE1-9237-69F6D76720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3579" y="595313"/>
            <a:ext cx="8746331" cy="5660231"/>
          </a:xfrm>
        </p:spPr>
      </p:pic>
    </p:spTree>
    <p:extLst>
      <p:ext uri="{BB962C8B-B14F-4D97-AF65-F5344CB8AC3E}">
        <p14:creationId xmlns:p14="http://schemas.microsoft.com/office/powerpoint/2010/main" val="4116458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0F5E12-E220-6D84-FF7A-A7F285546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161926"/>
            <a:ext cx="10018713" cy="1204911"/>
          </a:xfrm>
        </p:spPr>
        <p:txBody>
          <a:bodyPr/>
          <a:lstStyle/>
          <a:p>
            <a:r>
              <a:rPr lang="pl-PL" b="1">
                <a:ea typeface="+mj-lt"/>
                <a:cs typeface="+mj-lt"/>
              </a:rPr>
              <a:t>Infrastruktura dodatkowa</a:t>
            </a:r>
            <a:endParaRPr lang="pl-PL"/>
          </a:p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FE8B61-4F28-3C5B-E45D-535F7432C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369219"/>
            <a:ext cx="10018713" cy="2945607"/>
          </a:xfrm>
        </p:spPr>
        <p:txBody>
          <a:bodyPr>
            <a:normAutofit fontScale="85000" lnSpcReduction="20000"/>
          </a:bodyPr>
          <a:lstStyle/>
          <a:p>
            <a:r>
              <a:rPr lang="pl-PL" b="1">
                <a:ea typeface="+mn-lt"/>
                <a:cs typeface="+mn-lt"/>
              </a:rPr>
              <a:t>Bieżnia lekkoatletyczna:</a:t>
            </a:r>
            <a:endParaRPr lang="pl-PL"/>
          </a:p>
          <a:p>
            <a:pPr marL="0" indent="0">
              <a:buClr>
                <a:srgbClr val="1287C3"/>
              </a:buClr>
              <a:buNone/>
            </a:pPr>
            <a:r>
              <a:rPr lang="pl-PL">
                <a:ea typeface="+mn-lt"/>
                <a:cs typeface="+mn-lt"/>
              </a:rPr>
              <a:t>Obiekt został wzbogacony o bieżnię lekkoatletyczną o nawierzchni poliuretanowej, posiadającą sześć torów i długości 400 metrów. </a:t>
            </a:r>
            <a:endParaRPr lang="pl-PL"/>
          </a:p>
          <a:p>
            <a:pPr>
              <a:buClr>
                <a:srgbClr val="1287C3"/>
              </a:buClr>
            </a:pPr>
            <a:endParaRPr lang="pl-PL"/>
          </a:p>
          <a:p>
            <a:pPr>
              <a:buClr>
                <a:srgbClr val="1287C3"/>
              </a:buClr>
            </a:pPr>
            <a:r>
              <a:rPr lang="pl-PL" b="1">
                <a:ea typeface="+mn-lt"/>
                <a:cs typeface="+mn-lt"/>
              </a:rPr>
              <a:t>Boiska do siatkówki i koszykówki:</a:t>
            </a:r>
            <a:endParaRPr lang="pl-PL"/>
          </a:p>
          <a:p>
            <a:pPr marL="0" indent="0">
              <a:buClr>
                <a:srgbClr val="1287C3"/>
              </a:buClr>
              <a:buNone/>
            </a:pPr>
            <a:r>
              <a:rPr lang="pl-PL">
                <a:ea typeface="+mn-lt"/>
                <a:cs typeface="+mn-lt"/>
              </a:rPr>
              <a:t>W bezpośrednim sąsiedztwie stadionu znajduje się zespół boisk wielofunkcyjnych "Orlik", który cieszy się dużym zainteresowaniem wśród dzieci, młodzieży i dorosłych. Na tym obiekcie odbywają się zajęcia sportowe prowadzone przez lokalnych animatorów, obejmujące m.in. siatkówkę, koszykówkę, piłkę nożną i piłkę ręczną. </a:t>
            </a:r>
            <a:endParaRPr lang="pl-PL"/>
          </a:p>
          <a:p>
            <a:pPr>
              <a:buClr>
                <a:srgbClr val="1287C3"/>
              </a:buClr>
            </a:pPr>
            <a:endParaRPr lang="pl-PL"/>
          </a:p>
        </p:txBody>
      </p:sp>
      <p:pic>
        <p:nvPicPr>
          <p:cNvPr id="4" name="Obraz 3" descr="sport_5">
            <a:extLst>
              <a:ext uri="{FF2B5EF4-FFF2-40B4-BE49-F238E27FC236}">
                <a16:creationId xmlns:a16="http://schemas.microsoft.com/office/drawing/2014/main" id="{9EAF9955-0D25-3754-B93F-D30A7FD11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7131" y="3870671"/>
            <a:ext cx="4019828" cy="267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39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0E1DC61-AB8D-DE39-F9F2-4CF8E6150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70EBB3-EF7C-3959-2983-E87B6FFEA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1353" y="690216"/>
            <a:ext cx="10018713" cy="3124201"/>
          </a:xfrm>
        </p:spPr>
        <p:txBody>
          <a:bodyPr/>
          <a:lstStyle/>
          <a:p>
            <a:r>
              <a:rPr lang="pl-PL" b="1">
                <a:ea typeface="+mn-lt"/>
                <a:cs typeface="+mn-lt"/>
              </a:rPr>
              <a:t>Siłownia plenerowa:</a:t>
            </a:r>
            <a:endParaRPr lang="pl-PL"/>
          </a:p>
          <a:p>
            <a:pPr marL="0" indent="0">
              <a:buClr>
                <a:srgbClr val="1287C3"/>
              </a:buClr>
              <a:buNone/>
            </a:pPr>
            <a:r>
              <a:rPr lang="pl-PL">
                <a:ea typeface="+mn-lt"/>
                <a:cs typeface="+mn-lt"/>
              </a:rPr>
              <a:t>W bezpośrednim sąsiedztwie hotelu znajduje się siłownia plenerowa, wyposażona m.in. w urządzenia do ćwiczeń siłowych i fitness. Jest to idealne miejsce dla osób pragnących zadbać o kondycję fizyczną na świeżym powietrzu. </a:t>
            </a:r>
            <a:endParaRPr lang="pl-PL"/>
          </a:p>
          <a:p>
            <a:pPr>
              <a:buClr>
                <a:srgbClr val="1287C3"/>
              </a:buClr>
            </a:pPr>
            <a:endParaRPr lang="pl-PL"/>
          </a:p>
        </p:txBody>
      </p:sp>
      <p:pic>
        <p:nvPicPr>
          <p:cNvPr id="4" name="Obraz 3" descr="Obraz zawierający na wolnym powietrzu, drzewo, ziemia, plac zabaw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A9735BB2-6600-FBA0-CDD8-43D58AEA1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1303" y="3007760"/>
            <a:ext cx="5035827" cy="336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232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C5D7E1-F51E-8290-A7A0-FCADED960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F585B0B-2BAB-6600-FAAB-62907574D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702" y="193260"/>
            <a:ext cx="10427321" cy="3930375"/>
          </a:xfrm>
        </p:spPr>
        <p:txBody>
          <a:bodyPr/>
          <a:lstStyle/>
          <a:p>
            <a:r>
              <a:rPr lang="pl-PL" i="1" err="1"/>
              <a:t>Skatepark</a:t>
            </a:r>
            <a:endParaRPr lang="pl-PL"/>
          </a:p>
          <a:p>
            <a:pPr marL="0" indent="0">
              <a:buClr>
                <a:srgbClr val="1287C3"/>
              </a:buClr>
              <a:buNone/>
            </a:pPr>
            <a:r>
              <a:rPr lang="pl-PL" sz="1400">
                <a:latin typeface="Lato"/>
                <a:ea typeface="Lato"/>
                <a:cs typeface="Lato"/>
              </a:rPr>
              <a:t>W sąsiedztwie Orlika znajduje się profesjonalny </a:t>
            </a:r>
            <a:r>
              <a:rPr lang="pl-PL" sz="1400" err="1">
                <a:latin typeface="Lato"/>
                <a:ea typeface="Lato"/>
                <a:cs typeface="Lato"/>
              </a:rPr>
              <a:t>skatepark</a:t>
            </a:r>
            <a:r>
              <a:rPr lang="pl-PL" sz="1400">
                <a:latin typeface="Lato"/>
                <a:ea typeface="Lato"/>
                <a:cs typeface="Lato"/>
              </a:rPr>
              <a:t>, który zrzesza młodszych i starszych pasjonatów deskorolki. Obiekt jest także przystosowany do jazdy na BMX, rolkach czy hulajnodze. Dzięki dodatkowemu oświetleniu </a:t>
            </a:r>
            <a:r>
              <a:rPr lang="pl-PL" sz="1400" err="1">
                <a:latin typeface="Lato"/>
                <a:ea typeface="Lato"/>
                <a:cs typeface="Lato"/>
              </a:rPr>
              <a:t>skatepark</a:t>
            </a:r>
            <a:r>
              <a:rPr lang="pl-PL" sz="1400">
                <a:latin typeface="Lato"/>
                <a:ea typeface="Lato"/>
                <a:cs typeface="Lato"/>
              </a:rPr>
              <a:t> może być użytkowany cało dobowo. </a:t>
            </a:r>
            <a:endParaRPr lang="pl-PL" sz="1400"/>
          </a:p>
          <a:p>
            <a:pPr>
              <a:buClr>
                <a:srgbClr val="1287C3"/>
              </a:buClr>
            </a:pPr>
            <a:endParaRPr lang="pl-PL" sz="1400"/>
          </a:p>
        </p:txBody>
      </p:sp>
      <p:pic>
        <p:nvPicPr>
          <p:cNvPr id="4" name="Obraz 3" descr="Obraz zawierający na wolnym powietrzu, drzewo, ziemia, trawa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DFE617CA-6190-0A29-D109-BF9E5798C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4609" y="2588108"/>
            <a:ext cx="609600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858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FF8F77-0D0C-2325-17C4-9FE1C6D9C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>
                <a:ea typeface="+mj-lt"/>
                <a:cs typeface="+mj-lt"/>
              </a:rPr>
              <a:t>Szatnie i zaplecze dla zawodników</a:t>
            </a:r>
            <a:endParaRPr lang="pl-PL"/>
          </a:p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1BCE49-DE2F-E4A8-0FFE-D4C201134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706217"/>
            <a:ext cx="10018713" cy="48138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>
                <a:ea typeface="+mn-lt"/>
                <a:cs typeface="+mn-lt"/>
              </a:rPr>
              <a:t>Stadion Miejskiego Klubu Sportowego (MKS) </a:t>
            </a:r>
            <a:r>
              <a:rPr lang="pl-PL" err="1">
                <a:ea typeface="+mn-lt"/>
                <a:cs typeface="+mn-lt"/>
              </a:rPr>
              <a:t>Kalwarianka</a:t>
            </a:r>
            <a:r>
              <a:rPr lang="pl-PL">
                <a:ea typeface="+mn-lt"/>
                <a:cs typeface="+mn-lt"/>
              </a:rPr>
              <a:t> w Kalwarii Zebrzydowskiej oferuje zawodnikom i gościom szereg udogodnień, mających na celu zapewnienie komfortu i wsparcia podczas wydarzeń sportowych. </a:t>
            </a:r>
            <a:endParaRPr lang="pl-PL"/>
          </a:p>
          <a:p>
            <a:pPr>
              <a:buClr>
                <a:srgbClr val="1287C3"/>
              </a:buClr>
            </a:pPr>
            <a:r>
              <a:rPr lang="pl-PL" b="1">
                <a:ea typeface="+mn-lt"/>
                <a:cs typeface="+mn-lt"/>
              </a:rPr>
              <a:t>Szatnie i zaplecze dla zawodników:</a:t>
            </a:r>
            <a:endParaRPr lang="pl-PL"/>
          </a:p>
          <a:p>
            <a:pPr marL="0" indent="0">
              <a:buClr>
                <a:srgbClr val="1287C3"/>
              </a:buClr>
              <a:buNone/>
            </a:pPr>
            <a:r>
              <a:rPr lang="pl-PL" b="1">
                <a:ea typeface="+mn-lt"/>
                <a:cs typeface="+mn-lt"/>
              </a:rPr>
              <a:t>Nowoczesne szatnie z prysznicami:</a:t>
            </a:r>
            <a:r>
              <a:rPr lang="pl-PL">
                <a:ea typeface="+mn-lt"/>
                <a:cs typeface="+mn-lt"/>
              </a:rPr>
              <a:t> Obiekt dysponuje dwiema szatniami dla drużyn, każda z 25 miejscami siedzącymi natryskami oraz toaletami. Zarówno zawodnicy, jak i sędziowie mają bezpośredni dostęp do płyty boiska poprzez tunel. </a:t>
            </a:r>
            <a:endParaRPr lang="pl-PL"/>
          </a:p>
          <a:p>
            <a:pPr marL="0" indent="0">
              <a:buClr>
                <a:srgbClr val="1287C3"/>
              </a:buClr>
              <a:buNone/>
            </a:pPr>
            <a:r>
              <a:rPr lang="pl-PL" b="1">
                <a:ea typeface="+mn-lt"/>
                <a:cs typeface="+mn-lt"/>
              </a:rPr>
              <a:t>Pokój sędziowski i pomieszczenia dla trenerów:</a:t>
            </a:r>
            <a:r>
              <a:rPr lang="pl-PL">
                <a:ea typeface="+mn-lt"/>
                <a:cs typeface="+mn-lt"/>
              </a:rPr>
              <a:t> Na stadionie znajduje się również szatnia dla sędziów z natryskami i toaletą. Dodatkowo, planowana jest budowa nowego budynku zaplecza, który ma obejmować m.in. pomieszczenia dla trenerów, gabinet fizjoterapeuty oraz salę motoryczną z siłownią. </a:t>
            </a:r>
            <a:endParaRPr lang="pl-PL"/>
          </a:p>
          <a:p>
            <a:pPr marL="0" indent="0">
              <a:buClr>
                <a:srgbClr val="1287C3"/>
              </a:buClr>
              <a:buNone/>
            </a:pPr>
            <a:r>
              <a:rPr lang="pl-PL" b="1">
                <a:ea typeface="+mn-lt"/>
                <a:cs typeface="+mn-lt"/>
              </a:rPr>
              <a:t>Strefa odnowy biologicznej:</a:t>
            </a:r>
            <a:r>
              <a:rPr lang="pl-PL">
                <a:ea typeface="+mn-lt"/>
                <a:cs typeface="+mn-lt"/>
              </a:rPr>
              <a:t> W 1991 roku uruchomiono kawiarnię klubową oraz gabinet odnowy biologicznej, dostępny również dla mieszkańców. W planach jest rozbudowa tej strefy, obejmująca saunę parową, jacuzzi z masażami, komorę hiperbaryczną oraz urządzenie do masażu suchego. </a:t>
            </a:r>
            <a:endParaRPr lang="pl-PL"/>
          </a:p>
          <a:p>
            <a:pPr>
              <a:buClr>
                <a:srgbClr val="1287C3"/>
              </a:buClr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9686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1D9E16-DC82-8504-EF5D-9F06D89A5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758686"/>
          </a:xfrm>
        </p:spPr>
        <p:txBody>
          <a:bodyPr/>
          <a:lstStyle/>
          <a:p>
            <a:r>
              <a:rPr lang="pl-PL"/>
              <a:t>Szatnia zawodników MKS </a:t>
            </a:r>
            <a:r>
              <a:rPr lang="pl-PL" err="1"/>
              <a:t>Kalwarianka</a:t>
            </a:r>
          </a:p>
        </p:txBody>
      </p:sp>
      <p:pic>
        <p:nvPicPr>
          <p:cNvPr id="4" name="Symbol zastępczy zawartości 3" descr="MKS Kalwarianka Kalwaria Zebrzydowska on Twitter: &quot;Możemy śmiało ...">
            <a:extLst>
              <a:ext uri="{FF2B5EF4-FFF2-40B4-BE49-F238E27FC236}">
                <a16:creationId xmlns:a16="http://schemas.microsoft.com/office/drawing/2014/main" id="{C6687AF5-4D3A-7DDA-F0A2-895FDCE4F7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2616" y="1971260"/>
            <a:ext cx="7229231" cy="4581939"/>
          </a:xfrm>
        </p:spPr>
      </p:pic>
    </p:spTree>
    <p:extLst>
      <p:ext uri="{BB962C8B-B14F-4D97-AF65-F5344CB8AC3E}">
        <p14:creationId xmlns:p14="http://schemas.microsoft.com/office/powerpoint/2010/main" val="703703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A332C0-6CFB-1EAE-4C82-3DBEBFBE5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ea typeface="+mj-lt"/>
                <a:cs typeface="+mj-lt"/>
              </a:rPr>
              <a:t>Wydarzenia sportowe</a:t>
            </a:r>
            <a:endParaRPr lang="pl-PL"/>
          </a:p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66D238-0A93-92FB-8B70-EA95C1F8C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575486"/>
            <a:ext cx="10018713" cy="421571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>
                <a:ea typeface="+mn-lt"/>
                <a:cs typeface="+mn-lt"/>
              </a:rPr>
              <a:t>MKS </a:t>
            </a:r>
            <a:r>
              <a:rPr lang="pl-PL" err="1">
                <a:ea typeface="+mn-lt"/>
                <a:cs typeface="+mn-lt"/>
              </a:rPr>
              <a:t>Kalwarianka</a:t>
            </a:r>
            <a:r>
              <a:rPr lang="pl-PL">
                <a:ea typeface="+mn-lt"/>
                <a:cs typeface="+mn-lt"/>
              </a:rPr>
              <a:t> to klub sportowy z bogatą historią i dynamiczną działalnością, oferujący różnorodne wydarzenia sportowe dla kibiców i społeczności lokalnej. </a:t>
            </a:r>
            <a:endParaRPr lang="pl-PL"/>
          </a:p>
          <a:p>
            <a:pPr>
              <a:buClr>
                <a:srgbClr val="1287C3"/>
              </a:buClr>
            </a:pPr>
            <a:r>
              <a:rPr lang="pl-PL" b="1">
                <a:ea typeface="+mn-lt"/>
                <a:cs typeface="+mn-lt"/>
              </a:rPr>
              <a:t>Mecze IV Ligi Małopolskiej:</a:t>
            </a:r>
            <a:endParaRPr lang="pl-PL"/>
          </a:p>
          <a:p>
            <a:pPr marL="0" indent="0">
              <a:buClr>
                <a:srgbClr val="1287C3"/>
              </a:buClr>
              <a:buNone/>
            </a:pPr>
            <a:r>
              <a:rPr lang="pl-PL">
                <a:ea typeface="+mn-lt"/>
                <a:cs typeface="+mn-lt"/>
              </a:rPr>
              <a:t>Drużyna seniorów MKS </a:t>
            </a:r>
            <a:r>
              <a:rPr lang="pl-PL" err="1">
                <a:ea typeface="+mn-lt"/>
                <a:cs typeface="+mn-lt"/>
              </a:rPr>
              <a:t>Kalwarianka</a:t>
            </a:r>
            <a:r>
              <a:rPr lang="pl-PL">
                <a:ea typeface="+mn-lt"/>
                <a:cs typeface="+mn-lt"/>
              </a:rPr>
              <a:t> rywalizuje w IV Lidze Małopolskiej, regularnie biorąc udział w meczach ligowych. Terminarz i wyniki spotkań są dostępne na oficjalnej stronie klubu. </a:t>
            </a:r>
            <a:r>
              <a:rPr lang="pl-PL">
                <a:ea typeface="+mn-lt"/>
                <a:cs typeface="+mn-lt"/>
                <a:hlinkClick r:id="rId2"/>
              </a:rPr>
              <a:t>MKS Kalwarianka</a:t>
            </a:r>
            <a:endParaRPr lang="pl-PL"/>
          </a:p>
          <a:p>
            <a:pPr>
              <a:buClr>
                <a:srgbClr val="1287C3"/>
              </a:buClr>
            </a:pPr>
            <a:r>
              <a:rPr lang="pl-PL" b="1">
                <a:ea typeface="+mn-lt"/>
                <a:cs typeface="+mn-lt"/>
              </a:rPr>
              <a:t>Turnieje młodzieżowe i amatorskie:</a:t>
            </a:r>
            <a:endParaRPr lang="pl-PL"/>
          </a:p>
          <a:p>
            <a:pPr marL="0" indent="0">
              <a:buClr>
                <a:srgbClr val="1287C3"/>
              </a:buClr>
              <a:buNone/>
            </a:pPr>
            <a:r>
              <a:rPr lang="pl-PL">
                <a:ea typeface="+mn-lt"/>
                <a:cs typeface="+mn-lt"/>
              </a:rPr>
              <a:t>Klub aktywnie organizuje turnieje dla młodzieży oraz amatorów, promując rozwój sportowy wśród dzieci i młodzieży. Szczegóły dotyczące nadchodzących wydarzeń można znaleźć w sekcji "Aktualności" na oficjalnej stronie klubu. </a:t>
            </a:r>
            <a:r>
              <a:rPr lang="pl-PL">
                <a:ea typeface="+mn-lt"/>
                <a:cs typeface="+mn-lt"/>
                <a:hlinkClick r:id="rId2"/>
              </a:rPr>
              <a:t>MKS Kalwarianka</a:t>
            </a:r>
            <a:endParaRPr lang="pl-PL"/>
          </a:p>
          <a:p>
            <a:pPr marL="342900" indent="-342900">
              <a:buClr>
                <a:srgbClr val="1287C3"/>
              </a:buClr>
            </a:pPr>
            <a:r>
              <a:rPr lang="pl-PL" b="1">
                <a:ea typeface="+mn-lt"/>
                <a:cs typeface="+mn-lt"/>
              </a:rPr>
              <a:t>Imprezy lekkoatletyczne i rekreacyjne:</a:t>
            </a:r>
            <a:endParaRPr lang="pl-PL"/>
          </a:p>
          <a:p>
            <a:pPr marL="0" indent="0">
              <a:buClr>
                <a:srgbClr val="1287C3"/>
              </a:buClr>
              <a:buNone/>
            </a:pPr>
            <a:r>
              <a:rPr lang="pl-PL">
                <a:ea typeface="+mn-lt"/>
                <a:cs typeface="+mn-lt"/>
              </a:rPr>
              <a:t>MKS </a:t>
            </a:r>
            <a:r>
              <a:rPr lang="pl-PL" err="1">
                <a:ea typeface="+mn-lt"/>
                <a:cs typeface="+mn-lt"/>
              </a:rPr>
              <a:t>Kalwarianka</a:t>
            </a:r>
            <a:r>
              <a:rPr lang="pl-PL">
                <a:ea typeface="+mn-lt"/>
                <a:cs typeface="+mn-lt"/>
              </a:rPr>
              <a:t> angażuje się również w organizację imprez lekkoatletycznych i rekreacyjnych, takich jak biegi czy zawody lekkoatletyczne. Informacje o tych wydarzeniach są regularnie aktualizowane na stronie klubu</a:t>
            </a:r>
            <a:endParaRPr lang="pl-PL"/>
          </a:p>
          <a:p>
            <a:pPr>
              <a:buClr>
                <a:srgbClr val="1287C3"/>
              </a:buClr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9856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CCEB3C-C8A3-BB16-955E-1FB7084E8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>
                <a:ea typeface="+mj-lt"/>
                <a:cs typeface="+mj-lt"/>
              </a:rPr>
              <a:t>Akademia piłkarska MKS </a:t>
            </a:r>
            <a:r>
              <a:rPr lang="pl-PL" b="1" err="1">
                <a:ea typeface="+mj-lt"/>
                <a:cs typeface="+mj-lt"/>
              </a:rPr>
              <a:t>Kalwarianka</a:t>
            </a:r>
            <a:endParaRPr lang="pl-PL" err="1"/>
          </a:p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7A06037-3A9F-1E6E-AB4B-398EC8152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141837"/>
            <a:ext cx="10018713" cy="432898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l-PL">
                <a:ea typeface="+mn-lt"/>
                <a:cs typeface="+mn-lt"/>
              </a:rPr>
              <a:t> Akademia Piłkarska MKS </a:t>
            </a:r>
            <a:r>
              <a:rPr lang="pl-PL" err="1">
                <a:ea typeface="+mn-lt"/>
                <a:cs typeface="+mn-lt"/>
              </a:rPr>
              <a:t>Kalwarianka</a:t>
            </a:r>
            <a:r>
              <a:rPr lang="pl-PL">
                <a:ea typeface="+mn-lt"/>
                <a:cs typeface="+mn-lt"/>
              </a:rPr>
              <a:t> odgrywa kluczową rolę w rozwoju młodych talentów piłkarskich w regionie Kalwarii Zebrzydowskiej. </a:t>
            </a:r>
            <a:endParaRPr lang="pl-PL"/>
          </a:p>
          <a:p>
            <a:pPr>
              <a:buClr>
                <a:srgbClr val="1287C3"/>
              </a:buClr>
            </a:pPr>
            <a:r>
              <a:rPr lang="pl-PL" b="1">
                <a:ea typeface="+mn-lt"/>
                <a:cs typeface="+mn-lt"/>
              </a:rPr>
              <a:t>Szkolenie dzieci i </a:t>
            </a:r>
            <a:r>
              <a:rPr lang="pl-PL" b="1" err="1">
                <a:ea typeface="+mn-lt"/>
                <a:cs typeface="+mn-lt"/>
              </a:rPr>
              <a:t>młodzieży:</a:t>
            </a:r>
            <a:r>
              <a:rPr lang="pl-PL" err="1">
                <a:ea typeface="+mn-lt"/>
                <a:cs typeface="+mn-lt"/>
              </a:rPr>
              <a:t>Akademia</a:t>
            </a:r>
            <a:r>
              <a:rPr lang="pl-PL">
                <a:ea typeface="+mn-lt"/>
                <a:cs typeface="+mn-lt"/>
              </a:rPr>
              <a:t> oferuje programy szkoleniowe dla dzieci i młodzieży, mające na celu rozwój umiejętności piłkarskich oraz promowanie aktywności fizycznej. Zajęcia prowadzone są przez wykwalifikowanych trenerów, którzy dbają o wszechstronny rozwój młodych sportowców. Informacje o harmonogramie gier i treningów są regularnie aktualizowane na oficjalnej stronie klubu oraz na profilach w mediach społecznościowych.</a:t>
            </a:r>
            <a:endParaRPr lang="pl-PL"/>
          </a:p>
          <a:p>
            <a:pPr>
              <a:buClr>
                <a:srgbClr val="1287C3"/>
              </a:buClr>
            </a:pPr>
            <a:r>
              <a:rPr lang="pl-PL" b="1">
                <a:ea typeface="+mn-lt"/>
                <a:cs typeface="+mn-lt"/>
              </a:rPr>
              <a:t>Profesjonalna kadra trenerska:</a:t>
            </a:r>
            <a:endParaRPr lang="pl-PL"/>
          </a:p>
          <a:p>
            <a:pPr marL="0" indent="0">
              <a:buClr>
                <a:srgbClr val="1287C3"/>
              </a:buClr>
              <a:buNone/>
            </a:pPr>
            <a:r>
              <a:rPr lang="pl-PL">
                <a:ea typeface="+mn-lt"/>
                <a:cs typeface="+mn-lt"/>
              </a:rPr>
              <a:t>W skład kadry trenerskiej wchodzą doświadczeni specjaliści, w tym byli zawodnicy klubu, tacy jak Dariusz Wilk, który pełnił funkcję trenera drużyny seniorów. Ich wiedza i zaangażowanie przyczyniają się do wysokiego poziomu szkolenia młodzieży. </a:t>
            </a:r>
            <a:endParaRPr lang="pl-PL"/>
          </a:p>
          <a:p>
            <a:pPr>
              <a:buClr>
                <a:srgbClr val="1287C3"/>
              </a:buClr>
            </a:pPr>
            <a:r>
              <a:rPr lang="pl-PL" b="1">
                <a:ea typeface="+mn-lt"/>
                <a:cs typeface="+mn-lt"/>
              </a:rPr>
              <a:t>Sukcesy wychowanków klubu:</a:t>
            </a:r>
            <a:endParaRPr lang="pl-PL"/>
          </a:p>
          <a:p>
            <a:pPr marL="0" indent="0">
              <a:buClr>
                <a:srgbClr val="1287C3"/>
              </a:buClr>
              <a:buNone/>
            </a:pPr>
            <a:r>
              <a:rPr lang="pl-PL">
                <a:ea typeface="+mn-lt"/>
                <a:cs typeface="+mn-lt"/>
              </a:rPr>
              <a:t>Wychowankowie MKS </a:t>
            </a:r>
            <a:r>
              <a:rPr lang="pl-PL" err="1">
                <a:ea typeface="+mn-lt"/>
                <a:cs typeface="+mn-lt"/>
              </a:rPr>
              <a:t>Kalwarianka</a:t>
            </a:r>
            <a:r>
              <a:rPr lang="pl-PL">
                <a:ea typeface="+mn-lt"/>
                <a:cs typeface="+mn-lt"/>
              </a:rPr>
              <a:t> osiągają liczne sukcesy zarówno na szczeblu krajowym, jak i międzynarodowym. Przykładem jest zwycięstwo drużyny w Ogólnopolskim Turnieju LZS „Piłkarska Kadra Czeka” w kategorii U-15, który odbył się w Ostródzie. Dodatkowo, klub obchodził swoje 100-lecie istnienia, co stanowiło okazję do podsumowania dotychczasowych osiągnięć i wyznaczenia nowych celów na przyszłość. </a:t>
            </a:r>
            <a:endParaRPr lang="pl-PL"/>
          </a:p>
          <a:p>
            <a:pPr marL="0" indent="0">
              <a:buClr>
                <a:srgbClr val="1287C3"/>
              </a:buClr>
              <a:buNone/>
            </a:pPr>
            <a:r>
              <a:rPr lang="pl-PL">
                <a:ea typeface="+mn-lt"/>
                <a:cs typeface="+mn-lt"/>
              </a:rPr>
              <a:t>Akademia Piłkarska MKS </a:t>
            </a:r>
            <a:r>
              <a:rPr lang="pl-PL" err="1">
                <a:ea typeface="+mn-lt"/>
                <a:cs typeface="+mn-lt"/>
              </a:rPr>
              <a:t>Kalwarianka</a:t>
            </a:r>
            <a:r>
              <a:rPr lang="pl-PL">
                <a:ea typeface="+mn-lt"/>
                <a:cs typeface="+mn-lt"/>
              </a:rPr>
              <a:t> nieustannie dąży do podnoszenia jakości szkolenia, aby w przyszłości trzon drużyny seniorskiej stanowili wychowankowie klubu.</a:t>
            </a:r>
            <a:endParaRPr lang="pl-PL"/>
          </a:p>
          <a:p>
            <a:pPr>
              <a:buClr>
                <a:srgbClr val="1287C3"/>
              </a:buClr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294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42275B-454A-F9AF-FEAC-388DB8560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ea typeface="+mj-lt"/>
                <a:cs typeface="+mj-lt"/>
              </a:rPr>
              <a:t>Finansowanie i sponsorzy</a:t>
            </a:r>
            <a:endParaRPr lang="pl-PL"/>
          </a:p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3C7EA03-6BAA-B0BD-AB3D-E8DDC7FCC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949173"/>
            <a:ext cx="10018713" cy="420646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>
                <a:ea typeface="+mn-lt"/>
                <a:cs typeface="+mn-lt"/>
              </a:rPr>
              <a:t>MKS </a:t>
            </a:r>
            <a:r>
              <a:rPr lang="pl-PL" err="1">
                <a:ea typeface="+mn-lt"/>
                <a:cs typeface="+mn-lt"/>
              </a:rPr>
              <a:t>Kalwarianka</a:t>
            </a:r>
            <a:r>
              <a:rPr lang="pl-PL">
                <a:ea typeface="+mn-lt"/>
                <a:cs typeface="+mn-lt"/>
              </a:rPr>
              <a:t>, jako lokalny klub sportowy, finansuje swoją działalność poprzez różne źródła, w tym wsparcie z budżetu gminy, współpracę z sponsorami oraz organizację akcji społecznych i zbiórek. </a:t>
            </a:r>
            <a:endParaRPr lang="pl-PL"/>
          </a:p>
          <a:p>
            <a:pPr>
              <a:buClr>
                <a:srgbClr val="1287C3"/>
              </a:buClr>
            </a:pPr>
            <a:r>
              <a:rPr lang="pl-PL" b="1">
                <a:ea typeface="+mn-lt"/>
                <a:cs typeface="+mn-lt"/>
              </a:rPr>
              <a:t>Środki z budżetu gminy:</a:t>
            </a:r>
            <a:endParaRPr lang="pl-PL"/>
          </a:p>
          <a:p>
            <a:pPr marL="0" indent="0">
              <a:buClr>
                <a:srgbClr val="1287C3"/>
              </a:buClr>
              <a:buNone/>
            </a:pPr>
            <a:r>
              <a:rPr lang="pl-PL">
                <a:ea typeface="+mn-lt"/>
                <a:cs typeface="+mn-lt"/>
              </a:rPr>
              <a:t>Klub otrzymuje wsparcie finansowe z budżetu Gminy Kalwaria Zebrzydowska, co pozwala na utrzymanie infrastruktury sportowej oraz organizację wydarzeń dla społeczności lokalnej. </a:t>
            </a:r>
            <a:endParaRPr lang="pl-PL"/>
          </a:p>
          <a:p>
            <a:pPr>
              <a:buClr>
                <a:srgbClr val="1287C3"/>
              </a:buClr>
            </a:pPr>
            <a:r>
              <a:rPr lang="pl-PL" b="1">
                <a:ea typeface="+mn-lt"/>
                <a:cs typeface="+mn-lt"/>
              </a:rPr>
              <a:t>Sponsorzy lokalni i krajowi:</a:t>
            </a:r>
            <a:endParaRPr lang="pl-PL"/>
          </a:p>
          <a:p>
            <a:pPr marL="0" indent="0">
              <a:buClr>
                <a:srgbClr val="1287C3"/>
              </a:buClr>
              <a:buNone/>
            </a:pPr>
            <a:r>
              <a:rPr lang="pl-PL">
                <a:ea typeface="+mn-lt"/>
                <a:cs typeface="+mn-lt"/>
              </a:rPr>
              <a:t>MKS </a:t>
            </a:r>
            <a:r>
              <a:rPr lang="pl-PL" err="1">
                <a:ea typeface="+mn-lt"/>
                <a:cs typeface="+mn-lt"/>
              </a:rPr>
              <a:t>Kalwarianka</a:t>
            </a:r>
            <a:r>
              <a:rPr lang="pl-PL">
                <a:ea typeface="+mn-lt"/>
                <a:cs typeface="+mn-lt"/>
              </a:rPr>
              <a:t> współpracuje z różnymi sponsorami, zarówno lokalnymi, jak i krajowymi. Na oficjalnej stronie klubu można znaleźć informacje o dostępnych pakietach sponsorskich, takich jak "</a:t>
            </a:r>
            <a:r>
              <a:rPr lang="pl-PL" err="1">
                <a:ea typeface="+mn-lt"/>
                <a:cs typeface="+mn-lt"/>
              </a:rPr>
              <a:t>Socios</a:t>
            </a:r>
            <a:r>
              <a:rPr lang="pl-PL">
                <a:ea typeface="+mn-lt"/>
                <a:cs typeface="+mn-lt"/>
              </a:rPr>
              <a:t>" czy "Prezes", które oferują różne korzyści dla wspierających klub. </a:t>
            </a:r>
            <a:r>
              <a:rPr lang="pl-PL" b="1">
                <a:ea typeface="+mn-lt"/>
                <a:cs typeface="+mn-lt"/>
              </a:rPr>
              <a:t>Organizacja zbiórek i akcji społecznych:</a:t>
            </a:r>
            <a:endParaRPr lang="pl-PL"/>
          </a:p>
          <a:p>
            <a:pPr marL="0" indent="0">
              <a:buClr>
                <a:srgbClr val="1287C3"/>
              </a:buClr>
              <a:buNone/>
            </a:pPr>
            <a:r>
              <a:rPr lang="pl-PL">
                <a:ea typeface="+mn-lt"/>
                <a:cs typeface="+mn-lt"/>
              </a:rPr>
              <a:t>Aby zwiększyć zaangażowanie społeczności i pozyskać dodatkowe fundusze, klub organizuje różne akcje społeczne i zbiórki. Przykładem takiej inicjatywy jest program "</a:t>
            </a:r>
            <a:r>
              <a:rPr lang="pl-PL" err="1">
                <a:ea typeface="+mn-lt"/>
                <a:cs typeface="+mn-lt"/>
              </a:rPr>
              <a:t>Socios</a:t>
            </a:r>
            <a:r>
              <a:rPr lang="pl-PL">
                <a:ea typeface="+mn-lt"/>
                <a:cs typeface="+mn-lt"/>
              </a:rPr>
              <a:t>", który umożliwia kibicom i sympatykom klubu regularne wspieranie drużyny poprzez miesięczne składki. W zamian uczestnicy otrzymują różne bonusy, takie jak meczowe koszulki czy dostęp do transmisji z meczów. 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2885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8">
            <a:extLst>
              <a:ext uri="{FF2B5EF4-FFF2-40B4-BE49-F238E27FC236}">
                <a16:creationId xmlns:a16="http://schemas.microsoft.com/office/drawing/2014/main" id="{6AD30037-67ED-4367-9BE0-45787510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 descr="MKS Kalwarianka">
            <a:extLst>
              <a:ext uri="{FF2B5EF4-FFF2-40B4-BE49-F238E27FC236}">
                <a16:creationId xmlns:a16="http://schemas.microsoft.com/office/drawing/2014/main" id="{6C96EF79-28C9-F06F-136A-DB9B7302345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462" r="11269"/>
          <a:stretch/>
        </p:blipFill>
        <p:spPr>
          <a:xfrm>
            <a:off x="6892924" y="10"/>
            <a:ext cx="529907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24" name="Group 10">
            <a:extLst>
              <a:ext uri="{FF2B5EF4-FFF2-40B4-BE49-F238E27FC236}">
                <a16:creationId xmlns:a16="http://schemas.microsoft.com/office/drawing/2014/main" id="{50841A4E-5BC1-44B4-83CF-D524E8AE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32760" y="0"/>
            <a:ext cx="2436813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F371BCC-8954-44E2-8C4F-29DC18872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D3505BE-B420-41C5-BE34-3E7652D37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4B68A05B-A78B-4D59-8CF9-1900731A2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84D57A01-C112-4FF2-B5ED-0B762AAD9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6CCCCDF1-5D4F-4CA1-8400-DFBB96BB0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20A090B2-5344-43CD-BC70-A6D44F15E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F6CD4BB9-D3EB-805E-66BF-841738767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080" y="685800"/>
            <a:ext cx="5260680" cy="1752599"/>
          </a:xfrm>
        </p:spPr>
        <p:txBody>
          <a:bodyPr>
            <a:normAutofit/>
          </a:bodyPr>
          <a:lstStyle/>
          <a:p>
            <a:pPr algn="l"/>
            <a:r>
              <a:rPr lang="pl-PL"/>
              <a:t>SPIS TREŚCI:</a:t>
            </a:r>
            <a:br>
              <a:rPr lang="pl-PL"/>
            </a:b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119C26F-455C-A6AB-8EC9-0D5C8C1DC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66999"/>
            <a:ext cx="5260680" cy="3124201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90000"/>
              </a:lnSpc>
              <a:buAutoNum type="arabicPeriod"/>
            </a:pPr>
            <a:r>
              <a:rPr lang="pl-PL" sz="1700"/>
              <a:t>Historia</a:t>
            </a:r>
          </a:p>
          <a:p>
            <a:pPr marL="457200" indent="-457200">
              <a:lnSpc>
                <a:spcPct val="90000"/>
              </a:lnSpc>
              <a:buClr>
                <a:srgbClr val="1287C3"/>
              </a:buClr>
              <a:buAutoNum type="arabicPeriod"/>
            </a:pPr>
            <a:r>
              <a:rPr lang="pl-PL" sz="1700"/>
              <a:t>Charakterystyka Obiektu</a:t>
            </a:r>
          </a:p>
          <a:p>
            <a:pPr marL="457200" indent="-457200">
              <a:lnSpc>
                <a:spcPct val="90000"/>
              </a:lnSpc>
              <a:buClr>
                <a:srgbClr val="1287C3"/>
              </a:buClr>
              <a:buAutoNum type="arabicPeriod"/>
            </a:pPr>
            <a:r>
              <a:rPr lang="pl-PL" sz="1700"/>
              <a:t>Lokalizacja stadionu MKS </a:t>
            </a:r>
            <a:r>
              <a:rPr lang="pl-PL" sz="1700" err="1"/>
              <a:t>Kalwarianka</a:t>
            </a:r>
          </a:p>
          <a:p>
            <a:pPr marL="457200" indent="-457200">
              <a:lnSpc>
                <a:spcPct val="90000"/>
              </a:lnSpc>
              <a:buClr>
                <a:srgbClr val="1287C3"/>
              </a:buClr>
              <a:buAutoNum type="arabicPeriod"/>
            </a:pPr>
            <a:r>
              <a:rPr lang="pl-PL" sz="1700">
                <a:ea typeface="+mn-lt"/>
                <a:cs typeface="+mn-lt"/>
              </a:rPr>
              <a:t>Trybuny i zaplecze dla kibiców</a:t>
            </a:r>
            <a:endParaRPr lang="pl-PL" sz="1700"/>
          </a:p>
          <a:p>
            <a:pPr marL="457200" indent="-457200">
              <a:lnSpc>
                <a:spcPct val="90000"/>
              </a:lnSpc>
              <a:buClr>
                <a:srgbClr val="1287C3"/>
              </a:buClr>
              <a:buAutoNum type="arabicPeriod"/>
            </a:pPr>
            <a:r>
              <a:rPr lang="pl-PL" sz="1700"/>
              <a:t>Infrastruktura dodatkowa</a:t>
            </a:r>
          </a:p>
          <a:p>
            <a:pPr marL="457200" indent="-457200">
              <a:lnSpc>
                <a:spcPct val="90000"/>
              </a:lnSpc>
              <a:buClr>
                <a:srgbClr val="1287C3"/>
              </a:buClr>
              <a:buAutoNum type="arabicPeriod"/>
            </a:pPr>
            <a:r>
              <a:rPr lang="pl-PL" sz="1700"/>
              <a:t>Szatnie i zaplecze dla zawodników</a:t>
            </a:r>
          </a:p>
          <a:p>
            <a:pPr marL="457200" indent="-457200">
              <a:lnSpc>
                <a:spcPct val="90000"/>
              </a:lnSpc>
              <a:buClr>
                <a:srgbClr val="1287C3"/>
              </a:buClr>
              <a:buAutoNum type="arabicPeriod"/>
            </a:pPr>
            <a:r>
              <a:rPr lang="pl-PL" sz="1700"/>
              <a:t>Wydarzenia sportowe</a:t>
            </a:r>
          </a:p>
          <a:p>
            <a:pPr marL="457200" indent="-457200">
              <a:lnSpc>
                <a:spcPct val="90000"/>
              </a:lnSpc>
              <a:buClr>
                <a:srgbClr val="1287C3"/>
              </a:buClr>
              <a:buAutoNum type="arabicPeriod"/>
            </a:pPr>
            <a:r>
              <a:rPr lang="pl-PL" sz="1700"/>
              <a:t>Akademia Piłkarska MKS </a:t>
            </a:r>
            <a:r>
              <a:rPr lang="pl-PL" sz="1700" err="1"/>
              <a:t>Kalwarianka</a:t>
            </a:r>
          </a:p>
          <a:p>
            <a:pPr marL="457200" indent="-457200">
              <a:lnSpc>
                <a:spcPct val="90000"/>
              </a:lnSpc>
              <a:buClr>
                <a:srgbClr val="1287C3"/>
              </a:buClr>
              <a:buAutoNum type="arabicPeriod"/>
            </a:pPr>
            <a:r>
              <a:rPr lang="pl-PL" sz="1700"/>
              <a:t>Współpraca z innymi klubami</a:t>
            </a:r>
          </a:p>
          <a:p>
            <a:pPr marL="457200" indent="-457200">
              <a:lnSpc>
                <a:spcPct val="90000"/>
              </a:lnSpc>
              <a:buClr>
                <a:srgbClr val="1287C3"/>
              </a:buClr>
              <a:buAutoNum type="arabicPeriod"/>
            </a:pPr>
            <a:endParaRPr lang="pl-PL" sz="1700"/>
          </a:p>
          <a:p>
            <a:pPr marL="457200" indent="-457200">
              <a:lnSpc>
                <a:spcPct val="90000"/>
              </a:lnSpc>
              <a:buClr>
                <a:srgbClr val="1287C3"/>
              </a:buClr>
              <a:buAutoNum type="arabicPeriod"/>
            </a:pPr>
            <a:endParaRPr lang="pl-PL" sz="1700"/>
          </a:p>
          <a:p>
            <a:pPr marL="457200" indent="-457200">
              <a:lnSpc>
                <a:spcPct val="90000"/>
              </a:lnSpc>
              <a:buClr>
                <a:srgbClr val="1287C3"/>
              </a:buClr>
              <a:buAutoNum type="arabicPeriod"/>
            </a:pPr>
            <a:endParaRPr lang="pl-PL" sz="1700"/>
          </a:p>
          <a:p>
            <a:pPr marL="457200" indent="-457200">
              <a:lnSpc>
                <a:spcPct val="90000"/>
              </a:lnSpc>
              <a:buClr>
                <a:srgbClr val="1287C3"/>
              </a:buClr>
              <a:buAutoNum type="arabicPeriod"/>
            </a:pPr>
            <a:endParaRPr lang="pl-PL" sz="1700"/>
          </a:p>
          <a:p>
            <a:pPr marL="457200" indent="-457200">
              <a:lnSpc>
                <a:spcPct val="90000"/>
              </a:lnSpc>
              <a:buClr>
                <a:srgbClr val="1287C3"/>
              </a:buClr>
              <a:buAutoNum type="arabicPeriod"/>
            </a:pPr>
            <a:endParaRPr lang="pl-PL" sz="1700"/>
          </a:p>
        </p:txBody>
      </p:sp>
    </p:spTree>
    <p:extLst>
      <p:ext uri="{BB962C8B-B14F-4D97-AF65-F5344CB8AC3E}">
        <p14:creationId xmlns:p14="http://schemas.microsoft.com/office/powerpoint/2010/main" val="24614309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1B4AC9-810A-3BFF-192F-D3ACF40EA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355" y="3424583"/>
            <a:ext cx="4850366" cy="2150164"/>
          </a:xfrm>
        </p:spPr>
        <p:txBody>
          <a:bodyPr/>
          <a:lstStyle/>
          <a:p>
            <a:r>
              <a:rPr lang="pl-PL"/>
              <a:t>Sponsorzy w roku 2024</a:t>
            </a:r>
          </a:p>
        </p:txBody>
      </p:sp>
      <p:pic>
        <p:nvPicPr>
          <p:cNvPr id="4" name="Symbol zastępczy zawartości 3" descr="May be an image of text">
            <a:extLst>
              <a:ext uri="{FF2B5EF4-FFF2-40B4-BE49-F238E27FC236}">
                <a16:creationId xmlns:a16="http://schemas.microsoft.com/office/drawing/2014/main" id="{B1A2825F-AC52-161C-1F3E-26C728F37A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03021" y="325782"/>
            <a:ext cx="4363117" cy="6205332"/>
          </a:xfrm>
        </p:spPr>
      </p:pic>
    </p:spTree>
    <p:extLst>
      <p:ext uri="{BB962C8B-B14F-4D97-AF65-F5344CB8AC3E}">
        <p14:creationId xmlns:p14="http://schemas.microsoft.com/office/powerpoint/2010/main" val="3831239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F6812C-3067-762F-2F28-03D2F828B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>
                <a:ea typeface="+mj-lt"/>
                <a:cs typeface="+mj-lt"/>
              </a:rPr>
              <a:t>Współpraca z innymi klubami</a:t>
            </a:r>
            <a:endParaRPr lang="pl-PL"/>
          </a:p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B5F7B74-E253-3EFB-FABC-6AE7DE2A9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666999"/>
            <a:ext cx="10018713" cy="4081849"/>
          </a:xfrm>
        </p:spPr>
        <p:txBody>
          <a:bodyPr>
            <a:normAutofit fontScale="92500" lnSpcReduction="20000"/>
          </a:bodyPr>
          <a:lstStyle/>
          <a:p>
            <a:r>
              <a:rPr lang="pl-PL" b="1">
                <a:ea typeface="+mn-lt"/>
                <a:cs typeface="+mn-lt"/>
              </a:rPr>
              <a:t>Wspólne projekty sportowe i edukacyjne:</a:t>
            </a:r>
            <a:endParaRPr lang="pl-PL"/>
          </a:p>
          <a:p>
            <a:pPr marL="0" indent="0">
              <a:buClr>
                <a:srgbClr val="1287C3"/>
              </a:buClr>
              <a:buNone/>
            </a:pPr>
            <a:r>
              <a:rPr lang="pl-PL">
                <a:ea typeface="+mn-lt"/>
                <a:cs typeface="+mn-lt"/>
              </a:rPr>
              <a:t>W 2021 roku MKS </a:t>
            </a:r>
            <a:r>
              <a:rPr lang="pl-PL" err="1">
                <a:ea typeface="+mn-lt"/>
                <a:cs typeface="+mn-lt"/>
              </a:rPr>
              <a:t>Kalwarianka</a:t>
            </a:r>
            <a:r>
              <a:rPr lang="pl-PL">
                <a:ea typeface="+mn-lt"/>
                <a:cs typeface="+mn-lt"/>
              </a:rPr>
              <a:t> nawiązała współpracę z Hutnikiem Kraków, dołączając do grona klubów partnerskich tego zespołu. Umowę podpisali prezesi obu klubów: Piotr Zadora (</a:t>
            </a:r>
            <a:r>
              <a:rPr lang="pl-PL" err="1">
                <a:ea typeface="+mn-lt"/>
                <a:cs typeface="+mn-lt"/>
              </a:rPr>
              <a:t>Kalwarianka</a:t>
            </a:r>
            <a:r>
              <a:rPr lang="pl-PL">
                <a:ea typeface="+mn-lt"/>
                <a:cs typeface="+mn-lt"/>
              </a:rPr>
              <a:t>) i Artur Trębacz (Hutnik). </a:t>
            </a:r>
          </a:p>
          <a:p>
            <a:pPr marL="0" indent="0">
              <a:buNone/>
            </a:pPr>
            <a:r>
              <a:rPr lang="pl-PL" b="1">
                <a:ea typeface="+mn-lt"/>
                <a:cs typeface="+mn-lt"/>
              </a:rPr>
              <a:t>Wyjazdy zagraniczne i obozy sportowe:</a:t>
            </a:r>
            <a:endParaRPr lang="pl-PL"/>
          </a:p>
          <a:p>
            <a:pPr>
              <a:buClr>
                <a:srgbClr val="1287C3"/>
              </a:buClr>
            </a:pPr>
            <a:r>
              <a:rPr lang="pl-PL">
                <a:ea typeface="+mn-lt"/>
                <a:cs typeface="+mn-lt"/>
              </a:rPr>
              <a:t>MKS </a:t>
            </a:r>
            <a:r>
              <a:rPr lang="pl-PL" err="1">
                <a:ea typeface="+mn-lt"/>
                <a:cs typeface="+mn-lt"/>
              </a:rPr>
              <a:t>Kalwarianka</a:t>
            </a:r>
            <a:r>
              <a:rPr lang="pl-PL">
                <a:ea typeface="+mn-lt"/>
                <a:cs typeface="+mn-lt"/>
              </a:rPr>
              <a:t> organizuje zgrupowania przygotowawcze zarówno w kraju, jak i za granicą. W lutym 2025 roku drużyna przebywała na obozie w tureckim </a:t>
            </a:r>
            <a:r>
              <a:rPr lang="pl-PL" err="1">
                <a:ea typeface="+mn-lt"/>
                <a:cs typeface="+mn-lt"/>
              </a:rPr>
              <a:t>Side</a:t>
            </a:r>
            <a:r>
              <a:rPr lang="pl-PL">
                <a:ea typeface="+mn-lt"/>
                <a:cs typeface="+mn-lt"/>
              </a:rPr>
              <a:t>, gdzie intensywnie przygotowywała się do nadchodzącej rundy rozgrywek, rozgrywając mecze sparingowe z różnymi </a:t>
            </a:r>
            <a:r>
              <a:rPr lang="pl-PL" err="1">
                <a:ea typeface="+mn-lt"/>
                <a:cs typeface="+mn-lt"/>
              </a:rPr>
              <a:t>zespołami.Dzięki</a:t>
            </a:r>
            <a:r>
              <a:rPr lang="pl-PL">
                <a:ea typeface="+mn-lt"/>
                <a:cs typeface="+mn-lt"/>
              </a:rPr>
              <a:t> tym działaniom MKS </a:t>
            </a:r>
            <a:r>
              <a:rPr lang="pl-PL" err="1">
                <a:ea typeface="+mn-lt"/>
                <a:cs typeface="+mn-lt"/>
              </a:rPr>
              <a:t>Kalwarianka</a:t>
            </a:r>
            <a:r>
              <a:rPr lang="pl-PL">
                <a:ea typeface="+mn-lt"/>
                <a:cs typeface="+mn-lt"/>
              </a:rPr>
              <a:t> nie tylko podnosi poziom sportowy swoich zawodników, ale także buduje silne relacje z innymi klubami, co przyczynia się do rozwoju lokalnej społeczności sportowej.</a:t>
            </a:r>
            <a:endParaRPr lang="pl-PL"/>
          </a:p>
          <a:p>
            <a:pPr>
              <a:buClr>
                <a:srgbClr val="1287C3"/>
              </a:buClr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5988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EEA855-0404-0A71-D784-6281F0CF9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Historia </a:t>
            </a:r>
            <a:endParaRPr lang="pl-PL" sz="5000">
              <a:solidFill>
                <a:srgbClr val="FFFFF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0DEF634-1D2C-B661-D8B3-E2CB359E0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pl-PL">
                <a:ea typeface="+mn-lt"/>
                <a:cs typeface="+mn-lt"/>
              </a:rPr>
              <a:t> Miejski Klub Sportowy (MKS) </a:t>
            </a:r>
            <a:r>
              <a:rPr lang="pl-PL" err="1">
                <a:ea typeface="+mn-lt"/>
                <a:cs typeface="+mn-lt"/>
              </a:rPr>
              <a:t>Kalwarianka</a:t>
            </a:r>
            <a:r>
              <a:rPr lang="pl-PL">
                <a:ea typeface="+mn-lt"/>
                <a:cs typeface="+mn-lt"/>
              </a:rPr>
              <a:t> to klub sportowy z Kalwarii Zebrzydowskiej, którego początki sięgają 1923 roku. Założony przez lokalnych mieszkańców, klub początkowo organizował amatorskie mecze piłkarskie z okolicznymi drużynami. W okresie międzywojennym na boisku miejscowego „Sokoła” odbywały się liczne zawody lekkoatletyczne oraz piłkarskie. Mimo trudności związanych z okupacją, sportowcy kontynuowali działalność, goszcząc drużyny z różnych regionów Polski .Stadion MKS </a:t>
            </a:r>
            <a:r>
              <a:rPr lang="pl-PL" err="1">
                <a:ea typeface="+mn-lt"/>
                <a:cs typeface="+mn-lt"/>
              </a:rPr>
              <a:t>Kalwarianka</a:t>
            </a:r>
            <a:r>
              <a:rPr lang="pl-PL">
                <a:ea typeface="+mn-lt"/>
                <a:cs typeface="+mn-lt"/>
              </a:rPr>
              <a:t> odgrywa kluczową rolę w działalności klubu. W latach 60. pojawił się pomysł budowy nowego stadionu, jednak realizacja tego planu trwała aż do 1990 roku. Wcześniej klub funkcjonował w trudnych warunkach, korzystając z tymczasowych obiektów, takich jak baraki czy udostępnione przez szkołę pomieszczenia. Obecnie stadion jest nie tylko miejscem rozgrywania meczów, ale także centrum rekreacyjno-sportowym, które wzbogacono o bieżnię lekkoatletyczną oraz planowaną wypożyczalnię rowerów </a:t>
            </a:r>
            <a:endParaRPr lang="pl-PL"/>
          </a:p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9979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29E03C-BAB5-7F3A-9A03-C3EAD7522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Obraz zawierający na wolnym powietrzu, trawa, niebo, Obiekt sportowy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0EB73DB8-36D5-BD49-23CF-B3F27C6B96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082" y="339587"/>
            <a:ext cx="5561081" cy="3715026"/>
          </a:xfrm>
        </p:spPr>
      </p:pic>
      <p:pic>
        <p:nvPicPr>
          <p:cNvPr id="5" name="Obraz 4" descr="Obraz zawierający na wolnym powietrzu, trawa, Obiekt sportowy, stadium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F483CC9E-A14B-B52C-B6E1-9F8095023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7912" y="2884143"/>
            <a:ext cx="6038435" cy="369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823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05DE62-45BB-DD84-F1AA-DA23FD644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111540"/>
            <a:ext cx="10018713" cy="1255642"/>
          </a:xfrm>
        </p:spPr>
        <p:txBody>
          <a:bodyPr>
            <a:normAutofit/>
          </a:bodyPr>
          <a:lstStyle/>
          <a:p>
            <a:r>
              <a:rPr lang="pl-PL" b="1">
                <a:ea typeface="+mj-lt"/>
                <a:cs typeface="+mj-lt"/>
              </a:rPr>
              <a:t>Charakterystyka Obiektu</a:t>
            </a:r>
            <a:endParaRPr lang="pl-PL"/>
          </a:p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3F4AE27-6484-15B5-F3FE-370B52734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007" y="1264479"/>
            <a:ext cx="11112016" cy="4824895"/>
          </a:xfrm>
        </p:spPr>
        <p:txBody>
          <a:bodyPr>
            <a:normAutofit/>
          </a:bodyPr>
          <a:lstStyle/>
          <a:p>
            <a:r>
              <a:rPr lang="pl-PL">
                <a:ea typeface="+mn-lt"/>
                <a:cs typeface="+mn-lt"/>
              </a:rPr>
              <a:t> Stadion Miejskiego Klubu Sportowego (MKS) </a:t>
            </a:r>
            <a:r>
              <a:rPr lang="pl-PL" err="1">
                <a:ea typeface="+mn-lt"/>
                <a:cs typeface="+mn-lt"/>
              </a:rPr>
              <a:t>Kalwarianka</a:t>
            </a:r>
            <a:r>
              <a:rPr lang="pl-PL">
                <a:ea typeface="+mn-lt"/>
                <a:cs typeface="+mn-lt"/>
              </a:rPr>
              <a:t> w Kalwarii Zebrzydowskiej to nowoczesny obiekt sportowy, który przeszedł istotne modernizacje w ostatnich latach, podnosząc jakość infrastruktury dla zawodników i kibiców. </a:t>
            </a:r>
            <a:endParaRPr lang="pl-PL"/>
          </a:p>
          <a:p>
            <a:pPr marL="0" indent="0">
              <a:buClr>
                <a:srgbClr val="1287C3"/>
              </a:buClr>
              <a:buNone/>
            </a:pPr>
            <a:r>
              <a:rPr lang="pl-PL" b="1">
                <a:ea typeface="+mn-lt"/>
                <a:cs typeface="+mn-lt"/>
              </a:rPr>
              <a:t>Powierzchnia stadionu i jego otoczenie:</a:t>
            </a:r>
            <a:endParaRPr lang="pl-PL"/>
          </a:p>
          <a:p>
            <a:pPr>
              <a:buClr>
                <a:srgbClr val="1287C3"/>
              </a:buClr>
            </a:pPr>
            <a:r>
              <a:rPr lang="pl-PL" b="1">
                <a:ea typeface="+mn-lt"/>
                <a:cs typeface="+mn-lt"/>
              </a:rPr>
              <a:t>Boisko główne:</a:t>
            </a:r>
            <a:r>
              <a:rPr lang="pl-PL">
                <a:ea typeface="+mn-lt"/>
                <a:cs typeface="+mn-lt"/>
              </a:rPr>
              <a:t> Płyta boiska ma wymiary 105 metrów długości i 68 metrów szerokości, co spełnia standardy pełnowymiarowego boiska piłkarskiego. </a:t>
            </a:r>
            <a:endParaRPr lang="pl-PL"/>
          </a:p>
          <a:p>
            <a:pPr>
              <a:buClr>
                <a:srgbClr val="1287C3"/>
              </a:buClr>
            </a:pPr>
            <a:r>
              <a:rPr lang="pl-PL" b="1">
                <a:ea typeface="+mn-lt"/>
                <a:cs typeface="+mn-lt"/>
              </a:rPr>
              <a:t>Boisko treningowe "Sahara":</a:t>
            </a:r>
            <a:r>
              <a:rPr lang="pl-PL">
                <a:ea typeface="+mn-lt"/>
                <a:cs typeface="+mn-lt"/>
              </a:rPr>
              <a:t> Zlokalizowane przy Alei Jana Pawła II 22, boisko to ma wymiary 102 metrów długości i 57 metrów szerokości.</a:t>
            </a:r>
            <a:endParaRPr lang="pl-PL"/>
          </a:p>
          <a:p>
            <a:pPr marL="0" indent="0">
              <a:buNone/>
            </a:pPr>
            <a:endParaRPr lang="pl-PL" b="1"/>
          </a:p>
          <a:p>
            <a:pPr marL="0" indent="0">
              <a:buNone/>
            </a:pPr>
            <a:endParaRPr lang="pl-PL" b="1"/>
          </a:p>
          <a:p>
            <a:pPr>
              <a:buClr>
                <a:srgbClr val="1287C3"/>
              </a:buClr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1709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C1944D-54B3-1CC9-3F77-741078F78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185738"/>
            <a:ext cx="10018713" cy="1538287"/>
          </a:xfrm>
        </p:spPr>
        <p:txBody>
          <a:bodyPr/>
          <a:lstStyle/>
          <a:p>
            <a:r>
              <a:rPr lang="pl-PL" sz="2800" b="1">
                <a:latin typeface="Lato"/>
                <a:ea typeface="Lato"/>
                <a:cs typeface="Lato"/>
              </a:rPr>
              <a:t>Boisko treningowe ''Sahara'' MKS </a:t>
            </a:r>
            <a:r>
              <a:rPr lang="pl-PL" sz="2800" b="1" err="1">
                <a:latin typeface="Lato"/>
                <a:ea typeface="Lato"/>
                <a:cs typeface="Lato"/>
              </a:rPr>
              <a:t>Kalwarianka</a:t>
            </a:r>
            <a:endParaRPr lang="pl-PL" sz="2800" err="1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4FB68F2-1092-8C47-2E10-5E376F600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60" y="3047999"/>
            <a:ext cx="10018713" cy="3124201"/>
          </a:xfrm>
        </p:spPr>
        <p:txBody>
          <a:bodyPr/>
          <a:lstStyle/>
          <a:p>
            <a:endParaRPr lang="pl-PL" sz="1500" b="1">
              <a:latin typeface="Lato"/>
              <a:ea typeface="Lato"/>
              <a:cs typeface="Lato"/>
            </a:endParaRPr>
          </a:p>
          <a:p>
            <a:pPr>
              <a:buClr>
                <a:srgbClr val="1287C3"/>
              </a:buClr>
            </a:pPr>
            <a:endParaRPr lang="pl-PL"/>
          </a:p>
        </p:txBody>
      </p:sp>
      <p:pic>
        <p:nvPicPr>
          <p:cNvPr id="4" name="Obraz 3" descr="Obraz zawierający na wolnym powietrzu, trawa, tenis, niebo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7D60ED40-B902-5245-0EC2-D681F94CB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5594" y="2055019"/>
            <a:ext cx="5274468" cy="4117181"/>
          </a:xfrm>
          <a:prstGeom prst="rect">
            <a:avLst/>
          </a:prstGeom>
        </p:spPr>
      </p:pic>
      <p:pic>
        <p:nvPicPr>
          <p:cNvPr id="5" name="Obraz 4" descr="Obraz zawierający na wolnym powietrzu, niebo, plac zabaw, trawa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700B7D37-3525-9589-94E5-E5E8A4C7F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" y="2400300"/>
            <a:ext cx="5541168" cy="349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358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21BC8F-C830-7450-559E-BAFCFE2BF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87D3516-98AE-8B00-FDE8-579D28F12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834081"/>
            <a:ext cx="10018713" cy="4957119"/>
          </a:xfrm>
        </p:spPr>
        <p:txBody>
          <a:bodyPr>
            <a:normAutofit/>
          </a:bodyPr>
          <a:lstStyle/>
          <a:p>
            <a:r>
              <a:rPr lang="pl-PL" b="1">
                <a:ea typeface="+mn-lt"/>
                <a:cs typeface="+mn-lt"/>
              </a:rPr>
              <a:t>Dostępność dla zawodników, kibiców oraz osób z niepełnosprawnościami:</a:t>
            </a:r>
            <a:endParaRPr lang="pl-PL"/>
          </a:p>
          <a:p>
            <a:pPr>
              <a:buClr>
                <a:srgbClr val="1287C3"/>
              </a:buClr>
            </a:pPr>
            <a:r>
              <a:rPr lang="pl-PL" b="1">
                <a:ea typeface="+mn-lt"/>
                <a:cs typeface="+mn-lt"/>
              </a:rPr>
              <a:t>Dla zawodników i kibiców:</a:t>
            </a:r>
            <a:r>
              <a:rPr lang="pl-PL">
                <a:ea typeface="+mn-lt"/>
                <a:cs typeface="+mn-lt"/>
              </a:rPr>
              <a:t> Obiekt jest ogólnodostępny, z wyznaczonymi godzinami na cele rekreacyjne, zajęcia szkolne oraz treningi grup sportowych. </a:t>
            </a:r>
            <a:endParaRPr lang="pl-PL"/>
          </a:p>
          <a:p>
            <a:pPr>
              <a:buClr>
                <a:srgbClr val="1287C3"/>
              </a:buClr>
            </a:pPr>
            <a:r>
              <a:rPr lang="pl-PL" b="1">
                <a:ea typeface="+mn-lt"/>
                <a:cs typeface="+mn-lt"/>
              </a:rPr>
              <a:t>Dla osób z niepełnosprawnościami:</a:t>
            </a:r>
            <a:r>
              <a:rPr lang="pl-PL">
                <a:ea typeface="+mn-lt"/>
                <a:cs typeface="+mn-lt"/>
              </a:rPr>
              <a:t> Chociaż dostępność dla osób z niepełnosprawnościami nie jest bezpośrednio opisana w dostępnych źródłach, nowoczesne obiekty sportowe zazwyczaj uwzględniają takie potrzeby. W celu uzyskania szczegółowych informacji zaleca się bezpośredni kontakt z zarządem klubu lub administracją stadionu.</a:t>
            </a:r>
            <a:endParaRPr lang="pl-PL"/>
          </a:p>
          <a:p>
            <a:pPr>
              <a:buClr>
                <a:srgbClr val="1287C3"/>
              </a:buClr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923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CD73E4-1BD7-FF5C-78F0-51CC28234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161926"/>
            <a:ext cx="10018713" cy="1562099"/>
          </a:xfrm>
        </p:spPr>
        <p:txBody>
          <a:bodyPr/>
          <a:lstStyle/>
          <a:p>
            <a:r>
              <a:rPr lang="pl-PL">
                <a:ea typeface="+mj-lt"/>
                <a:cs typeface="+mj-lt"/>
              </a:rPr>
              <a:t>Lokalizacja stadionu MKS </a:t>
            </a:r>
            <a:r>
              <a:rPr lang="pl-PL" err="1">
                <a:ea typeface="+mj-lt"/>
                <a:cs typeface="+mj-lt"/>
              </a:rPr>
              <a:t>Kalwarianka</a:t>
            </a:r>
            <a:r>
              <a:rPr lang="pl-PL">
                <a:ea typeface="+mj-lt"/>
                <a:cs typeface="+mj-lt"/>
              </a:rPr>
              <a:t>: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91C87E0-61AA-2110-AB00-AA37CE61A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131218"/>
            <a:ext cx="10018713" cy="4576763"/>
          </a:xfrm>
        </p:spPr>
        <p:txBody>
          <a:bodyPr>
            <a:normAutofit lnSpcReduction="10000"/>
          </a:bodyPr>
          <a:lstStyle/>
          <a:p>
            <a:r>
              <a:rPr lang="pl-PL">
                <a:ea typeface="+mn-lt"/>
                <a:cs typeface="+mn-lt"/>
              </a:rPr>
              <a:t>Stadion Miejskiego Klubu Sportowego Kalwarianka znajduje się w centrum Kalwarii Zebrzydowskiej, co zapewnia dogodny dostęp dla mieszkańców oraz przyjezdnych.</a:t>
            </a:r>
            <a:endParaRPr lang="pl-PL"/>
          </a:p>
          <a:p>
            <a:pPr>
              <a:buClr>
                <a:srgbClr val="1287C3"/>
              </a:buClr>
            </a:pPr>
            <a:r>
              <a:rPr lang="pl-PL" b="1">
                <a:ea typeface="+mn-lt"/>
                <a:cs typeface="+mn-lt"/>
              </a:rPr>
              <a:t>Położenie stadionu w centrum Kalwarii Zebrzydowskiej:</a:t>
            </a:r>
            <a:endParaRPr lang="pl-PL"/>
          </a:p>
          <a:p>
            <a:pPr>
              <a:buClr>
                <a:srgbClr val="1287C3"/>
              </a:buClr>
            </a:pPr>
            <a:r>
              <a:rPr lang="pl-PL">
                <a:ea typeface="+mn-lt"/>
                <a:cs typeface="+mn-lt"/>
              </a:rPr>
              <a:t>Stadion jest usytuowany przy ul. Mickiewicza 16, 34-130 Kalwaria Zebrzydowska. To centralna lokalizacja, która sprawia, że jest łatwo dostępna zarówno dla lokalnej społeczności, jak i dla turystów odwiedzających to malownicze miasto w Małopolsce.</a:t>
            </a:r>
            <a:endParaRPr lang="pl-PL"/>
          </a:p>
          <a:p>
            <a:pPr>
              <a:buClr>
                <a:srgbClr val="1287C3"/>
              </a:buClr>
            </a:pPr>
            <a:r>
              <a:rPr lang="pl-PL">
                <a:ea typeface="+mn-lt"/>
                <a:cs typeface="+mn-lt"/>
              </a:rPr>
              <a:t>Bliskość centrum miasta umożliwia szybki dostęp do różnych usług i udogodnień, takich jak restauracje, sklepy, oraz inne obiekty użyteczności publicznej.</a:t>
            </a:r>
            <a:endParaRPr lang="pl-PL"/>
          </a:p>
          <a:p>
            <a:pPr>
              <a:buClr>
                <a:srgbClr val="1287C3"/>
              </a:buClr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4052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72D55D-5E2D-CEEC-DDE7-80BA04F7E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Obraz zawierający mapa, tekst, atlas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865EA1C1-DC31-58B0-0371-126C0730DC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0523" y="161925"/>
            <a:ext cx="7860506" cy="4538662"/>
          </a:xfr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65FE020-5FE6-EC38-64C7-63153FBA17A7}"/>
              </a:ext>
            </a:extLst>
          </p:cNvPr>
          <p:cNvSpPr txBox="1"/>
          <p:nvPr/>
        </p:nvSpPr>
        <p:spPr>
          <a:xfrm>
            <a:off x="5641182" y="4879181"/>
            <a:ext cx="685085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ighlight>
                  <a:srgbClr val="FFFFFF"/>
                </a:highlight>
                <a:latin typeface="Open Sans"/>
                <a:ea typeface="Open Sans"/>
                <a:cs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Adama Mickiewicza 16, 34-130 Kalwaria Zebrzydowska</a:t>
            </a:r>
            <a:endParaRPr lang="en-US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11354025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1531</Words>
  <Application>Microsoft Office PowerPoint</Application>
  <PresentationFormat>Panoramiczny</PresentationFormat>
  <Paragraphs>85</Paragraphs>
  <Slides>21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6" baseType="lpstr">
      <vt:lpstr>Arial</vt:lpstr>
      <vt:lpstr>Corbel</vt:lpstr>
      <vt:lpstr>Lato</vt:lpstr>
      <vt:lpstr>Open Sans</vt:lpstr>
      <vt:lpstr>Parallax</vt:lpstr>
      <vt:lpstr>Stadion MKS Kalwarianka w Kalwarii Zebrzydowskiej</vt:lpstr>
      <vt:lpstr>SPIS TREŚCI: </vt:lpstr>
      <vt:lpstr>Historia </vt:lpstr>
      <vt:lpstr>Prezentacja programu PowerPoint</vt:lpstr>
      <vt:lpstr>Charakterystyka Obiektu </vt:lpstr>
      <vt:lpstr>Boisko treningowe ''Sahara'' MKS Kalwarianka</vt:lpstr>
      <vt:lpstr>Prezentacja programu PowerPoint</vt:lpstr>
      <vt:lpstr>Lokalizacja stadionu MKS Kalwarianka:</vt:lpstr>
      <vt:lpstr>Prezentacja programu PowerPoint</vt:lpstr>
      <vt:lpstr>Trybuny i zaplecze dla kibiców</vt:lpstr>
      <vt:lpstr>Prezentacja programu PowerPoint</vt:lpstr>
      <vt:lpstr>Infrastruktura dodatkowa </vt:lpstr>
      <vt:lpstr>Prezentacja programu PowerPoint</vt:lpstr>
      <vt:lpstr>Prezentacja programu PowerPoint</vt:lpstr>
      <vt:lpstr>Szatnie i zaplecze dla zawodników </vt:lpstr>
      <vt:lpstr>Szatnia zawodników MKS Kalwarianka</vt:lpstr>
      <vt:lpstr>Wydarzenia sportowe </vt:lpstr>
      <vt:lpstr>Akademia piłkarska MKS Kalwarianka </vt:lpstr>
      <vt:lpstr>Finansowanie i sponsorzy </vt:lpstr>
      <vt:lpstr>Sponsorzy w roku 2024</vt:lpstr>
      <vt:lpstr>Współpraca z innymi klubami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Maciej</dc:creator>
  <cp:lastModifiedBy>Maciej Słowak</cp:lastModifiedBy>
  <cp:revision>2</cp:revision>
  <dcterms:created xsi:type="dcterms:W3CDTF">2025-03-24T13:40:51Z</dcterms:created>
  <dcterms:modified xsi:type="dcterms:W3CDTF">2025-10-25T02:41:50Z</dcterms:modified>
</cp:coreProperties>
</file>