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88000"/>
              </a:schemeClr>
            </a:gs>
            <a:gs pos="50000">
              <a:srgbClr val="9CB86E"/>
            </a:gs>
            <a:gs pos="100000">
              <a:srgbClr val="156B13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889972E-2428-4A0B-810D-6A7C1D3CB3A3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AD4983C-AF2F-4FDA-A7E7-FEFC6992AC8A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>
                <a:latin typeface="Arial Black" panose="020B0A04020102020204" pitchFamily="34" charset="0"/>
              </a:rPr>
              <a:t>Zarządzanie klubem sportowym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>
              <a:latin typeface="Arial Rounded MT Bold" panose="020F070403050403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3" y="764704"/>
            <a:ext cx="3432381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22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cap="all" dirty="0">
                <a:latin typeface="Arial Black" panose="020B0A04020102020204" pitchFamily="34" charset="0"/>
              </a:rPr>
              <a:t>PODSTAWOWE ŹRÓDŁA PRZYCHODÓW UCZNIOWSKICH KLUBÓW SPORTOWYCH</a:t>
            </a:r>
            <a:br>
              <a:rPr lang="pl-PL" sz="2400" b="1" dirty="0">
                <a:latin typeface="Arial Black" panose="020B0A04020102020204" pitchFamily="34" charset="0"/>
              </a:rPr>
            </a:br>
            <a:endParaRPr lang="pl-PL" sz="2400" dirty="0">
              <a:latin typeface="Arial Black" panose="020B0A040201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3789040"/>
            <a:ext cx="4514807" cy="2528292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powder"/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pl-PL" dirty="0"/>
              <a:t>UKS-y, podobnie jak inne stowarzyszenia, mogą pozyskiwać środki na bieżącą działalność poprzez:</a:t>
            </a:r>
            <a:br>
              <a:rPr lang="pl-PL" dirty="0"/>
            </a:br>
            <a:r>
              <a:rPr lang="pl-PL" dirty="0"/>
              <a:t>- Składki członkowskie,</a:t>
            </a:r>
            <a:br>
              <a:rPr lang="pl-PL" dirty="0"/>
            </a:br>
            <a:r>
              <a:rPr lang="pl-PL" dirty="0"/>
              <a:t>- Darowizny,</a:t>
            </a:r>
            <a:br>
              <a:rPr lang="pl-PL" dirty="0"/>
            </a:br>
            <a:r>
              <a:rPr lang="pl-PL" dirty="0"/>
              <a:t>- Spadki i zapisy,</a:t>
            </a:r>
            <a:br>
              <a:rPr lang="pl-PL" dirty="0"/>
            </a:br>
            <a:r>
              <a:rPr lang="pl-PL" dirty="0"/>
              <a:t>- Dochody z majątku stowarzyszenia,</a:t>
            </a:r>
            <a:br>
              <a:rPr lang="pl-PL" dirty="0"/>
            </a:br>
            <a:r>
              <a:rPr lang="pl-PL" dirty="0"/>
              <a:t>- Ofiarność publiczną.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080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cap="all" dirty="0">
                <a:latin typeface="Arial Black" panose="020B0A04020102020204" pitchFamily="34" charset="0"/>
              </a:rPr>
              <a:t>PODSTAWOWE ŹRÓDŁA PRZYCHODÓW UCZNIOWSKICH KLUBÓW SPORTOWYCH</a:t>
            </a:r>
            <a:br>
              <a:rPr lang="pl-PL" sz="2400" b="1" dirty="0">
                <a:latin typeface="Arial Black" panose="020B0A04020102020204" pitchFamily="34" charset="0"/>
              </a:rPr>
            </a:br>
            <a:endParaRPr lang="pl-PL" sz="2400" dirty="0">
              <a:latin typeface="Arial Black" panose="020B0A040201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674" y="2366962"/>
            <a:ext cx="4068371" cy="4014366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powder"/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Wykluczone jest natomiast realizowanie jakichkolwiek zadań, które mogłyby mieć znamiona działalności gospodarczej. Oznacza to, że UKS nie może np. wykonywać zlecenia na rzecz firmy czy choćby osoby fizycznej w zamian za wynagrodzenie.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446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59628" y="620688"/>
            <a:ext cx="7024744" cy="1143000"/>
          </a:xfrm>
        </p:spPr>
        <p:txBody>
          <a:bodyPr/>
          <a:lstStyle/>
          <a:p>
            <a:r>
              <a:rPr lang="pl-PL" dirty="0">
                <a:latin typeface="Arial Black" panose="020B0A04020102020204" pitchFamily="34" charset="0"/>
              </a:rPr>
              <a:t>Warunki założenia UKS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3608" y="1772816"/>
            <a:ext cx="6777317" cy="3508977"/>
          </a:xfrm>
        </p:spPr>
        <p:txBody>
          <a:bodyPr>
            <a:normAutofit fontScale="92500" lnSpcReduction="10000"/>
          </a:bodyPr>
          <a:lstStyle/>
          <a:p>
            <a:r>
              <a:rPr lang="pl-PL" dirty="0">
                <a:latin typeface="Arial Rounded MT Bold" panose="020F0704030504030204" pitchFamily="34" charset="0"/>
              </a:rPr>
              <a:t>UKS – (Uczniowski Klub Sportowy) – jest to specyficzny rodzaj stowarzyszeń, które między innymi nie mogą prowadzić działalności gospodarczej. </a:t>
            </a:r>
          </a:p>
          <a:p>
            <a:r>
              <a:rPr lang="pl-PL" dirty="0">
                <a:latin typeface="Arial Rounded MT Bold" panose="020F0704030504030204" pitchFamily="34" charset="0"/>
              </a:rPr>
              <a:t>20 maja 2016 roku nastąpiła bardzo istotna zmiana dla wszystkich osób planujących założenie stowarzyszenia. Objęła ona również Uczniowskie Kluby Sportowe. Jak założyć UKS po nowelizacji przepisów ustawy „Prawo o stowarzyszeniach”.</a:t>
            </a:r>
          </a:p>
          <a:p>
            <a:endParaRPr lang="pl-PL" dirty="0">
              <a:latin typeface="Arial Rounded MT Bold" panose="020F070403050403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7" y="4941168"/>
            <a:ext cx="5388185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78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024744" cy="1143000"/>
          </a:xfrm>
        </p:spPr>
        <p:txBody>
          <a:bodyPr>
            <a:normAutofit/>
          </a:bodyPr>
          <a:lstStyle/>
          <a:p>
            <a:r>
              <a:rPr lang="pl-PL" dirty="0">
                <a:latin typeface="Arial Black" panose="020B0A04020102020204" pitchFamily="34" charset="0"/>
              </a:rPr>
              <a:t>Najważniejsze zmiany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628800"/>
            <a:ext cx="6437401" cy="2956148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translucentPowder"/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3492" y="1628800"/>
            <a:ext cx="6777317" cy="4203829"/>
          </a:xfrm>
        </p:spPr>
        <p:txBody>
          <a:bodyPr>
            <a:normAutofit fontScale="85000" lnSpcReduction="20000"/>
          </a:bodyPr>
          <a:lstStyle/>
          <a:p>
            <a:r>
              <a:rPr lang="pl-PL" dirty="0">
                <a:latin typeface="Arial Rounded MT Bold" panose="020F0704030504030204" pitchFamily="34" charset="0"/>
              </a:rPr>
              <a:t>Przed nowelizacją wspomnianej Ustawy Uczniowski Klub Sportowy mogło założyć co najmniej 15 osób. Ten wymóg został ograniczony </a:t>
            </a:r>
            <a:r>
              <a:rPr lang="pl-PL" b="1" dirty="0">
                <a:latin typeface="Arial Rounded MT Bold" panose="020F0704030504030204" pitchFamily="34" charset="0"/>
              </a:rPr>
              <a:t>do 7 osób</a:t>
            </a:r>
            <a:r>
              <a:rPr lang="pl-PL" dirty="0">
                <a:latin typeface="Arial Rounded MT Bold" panose="020F0704030504030204" pitchFamily="34" charset="0"/>
              </a:rPr>
              <a:t>, ale – co bardzo ważne – założyciele muszą być dorośli i spełniać kilka warunków:</a:t>
            </a:r>
            <a:br>
              <a:rPr lang="pl-PL" dirty="0">
                <a:latin typeface="Arial Rounded MT Bold" panose="020F0704030504030204" pitchFamily="34" charset="0"/>
              </a:rPr>
            </a:br>
            <a:r>
              <a:rPr lang="pl-PL" dirty="0">
                <a:latin typeface="Arial Rounded MT Bold" panose="020F0704030504030204" pitchFamily="34" charset="0"/>
              </a:rPr>
              <a:t>- Być obywatelami polskimi,</a:t>
            </a:r>
            <a:br>
              <a:rPr lang="pl-PL" dirty="0">
                <a:latin typeface="Arial Rounded MT Bold" panose="020F0704030504030204" pitchFamily="34" charset="0"/>
              </a:rPr>
            </a:br>
            <a:r>
              <a:rPr lang="pl-PL" dirty="0">
                <a:latin typeface="Arial Rounded MT Bold" panose="020F0704030504030204" pitchFamily="34" charset="0"/>
              </a:rPr>
              <a:t>- Mieć pełną zdolność do czynności prawnych,</a:t>
            </a:r>
            <a:br>
              <a:rPr lang="pl-PL" dirty="0">
                <a:latin typeface="Arial Rounded MT Bold" panose="020F0704030504030204" pitchFamily="34" charset="0"/>
              </a:rPr>
            </a:br>
            <a:r>
              <a:rPr lang="pl-PL" dirty="0">
                <a:latin typeface="Arial Rounded MT Bold" panose="020F0704030504030204" pitchFamily="34" charset="0"/>
              </a:rPr>
              <a:t>- Nie być pozbawionymi praw publicznych;</a:t>
            </a:r>
          </a:p>
          <a:p>
            <a:r>
              <a:rPr lang="pl-PL" dirty="0">
                <a:latin typeface="Arial Rounded MT Bold" panose="020F0704030504030204" pitchFamily="34" charset="0"/>
              </a:rPr>
              <a:t>Jeśli więc zbierze się grupa minimum 7 osób spełniających te wymagania, mogą one powołać Uczniowski Klub Sportowy zgodnie z obowiązującą procedurą. Jednocześnie warto zauważyć, że założyciele nie muszą być jedynymi członkami zarządu UKS-u.</a:t>
            </a:r>
          </a:p>
          <a:p>
            <a:endParaRPr lang="pl-PL" dirty="0">
              <a:latin typeface="Arial Rounded MT Bold" panose="020F0704030504030204" pitchFamily="34" charset="0"/>
            </a:endParaRPr>
          </a:p>
          <a:p>
            <a:endParaRPr lang="pl-PL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47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584" y="620688"/>
            <a:ext cx="6777317" cy="5040560"/>
          </a:xfrm>
        </p:spPr>
        <p:txBody>
          <a:bodyPr>
            <a:normAutofit/>
          </a:bodyPr>
          <a:lstStyle/>
          <a:p>
            <a:r>
              <a:rPr lang="pl-PL" dirty="0">
                <a:latin typeface="Arial Rounded MT Bold" panose="020F0704030504030204" pitchFamily="34" charset="0"/>
              </a:rPr>
              <a:t>Nie obowiązuje górna granica liczby założycieli. Ważne, aby było ich co najmniej siedmiu. Członkowie muszą wybrać spośród siebie komitet założycielski lub władze klubu, a także uchwalić statut.</a:t>
            </a:r>
          </a:p>
          <a:p>
            <a:r>
              <a:rPr lang="pl-PL" dirty="0">
                <a:latin typeface="Arial Rounded MT Bold" panose="020F0704030504030204" pitchFamily="34" charset="0"/>
              </a:rPr>
              <a:t>Założenie Uczniowskiego Klubu Sportowego nie jest zatem specjalnie skomplikowane, a po nowelizacji ustawy „Prawo o Stowarzyszeniach” jest wręcz jeszcze łatwiejsze z uwagi na wymaganą mniejszą liczbę założycieli.</a:t>
            </a:r>
          </a:p>
          <a:p>
            <a:endParaRPr lang="pl-PL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318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400" cap="all" dirty="0">
                <a:latin typeface="Arial Black" panose="020B0A04020102020204" pitchFamily="34" charset="0"/>
              </a:rPr>
              <a:t>JAKIE INFORMACJE MUSI ZAWIERAĆ STATUT UCZNIOWSKIEGO KLUBU SPORTOWEGO?</a:t>
            </a:r>
            <a:endParaRPr lang="pl-PL" sz="2400" dirty="0">
              <a:latin typeface="Arial Black" panose="020B0A04020102020204" pitchFamily="34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140968"/>
            <a:ext cx="3087787" cy="3087787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powder"/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4057676"/>
          </a:xfrm>
        </p:spPr>
        <p:txBody>
          <a:bodyPr>
            <a:normAutofit fontScale="92500" lnSpcReduction="20000"/>
          </a:bodyPr>
          <a:lstStyle/>
          <a:p>
            <a:r>
              <a:rPr lang="pl-PL" b="1" dirty="0"/>
              <a:t> </a:t>
            </a:r>
            <a:r>
              <a:rPr lang="pl-PL" dirty="0"/>
              <a:t>Wynagradzanie członków zarządu (jeśli takie wynagrodzenie jest przewidziane),</a:t>
            </a:r>
          </a:p>
          <a:p>
            <a:r>
              <a:rPr lang="pl-PL" dirty="0"/>
              <a:t>Jednocześnie nadal w statucie nie można wskazywać, że UKS prowadzi działalność gospodarczą</a:t>
            </a:r>
          </a:p>
          <a:p>
            <a:r>
              <a:rPr lang="pl-PL" dirty="0"/>
              <a:t>- Nazwa klubu,</a:t>
            </a:r>
            <a:br>
              <a:rPr lang="pl-PL" dirty="0"/>
            </a:br>
            <a:r>
              <a:rPr lang="pl-PL" dirty="0"/>
              <a:t>- Teren działania,</a:t>
            </a:r>
            <a:br>
              <a:rPr lang="pl-PL" dirty="0"/>
            </a:br>
            <a:r>
              <a:rPr lang="pl-PL" dirty="0"/>
              <a:t>- Siedziba,</a:t>
            </a:r>
            <a:br>
              <a:rPr lang="pl-PL" dirty="0"/>
            </a:br>
            <a:r>
              <a:rPr lang="pl-PL" dirty="0"/>
              <a:t>- Cele funkcjonowania klubu oraz sposoby ich realizacji,</a:t>
            </a:r>
            <a:br>
              <a:rPr lang="pl-PL" dirty="0"/>
            </a:br>
            <a:r>
              <a:rPr lang="pl-PL" dirty="0"/>
              <a:t>- Sposób nabywania i utraty członkostwa w klubie,</a:t>
            </a:r>
            <a:br>
              <a:rPr lang="pl-PL" dirty="0"/>
            </a:br>
            <a:r>
              <a:rPr lang="pl-PL" dirty="0"/>
              <a:t>- Prawa i obowiązki członków,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6041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836712"/>
            <a:ext cx="6777317" cy="3672408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 Władze klubu, tryb ich wyboru, kompetencje władz oraz tryb uzupełniania składu,</a:t>
            </a:r>
          </a:p>
          <a:p>
            <a:r>
              <a:rPr lang="pl-PL" dirty="0"/>
              <a:t>Metody reprezentowania klubu,</a:t>
            </a:r>
          </a:p>
          <a:p>
            <a:r>
              <a:rPr lang="pl-PL" dirty="0"/>
              <a:t>Sposoby zaciągania zobowiązań majątkowych,</a:t>
            </a:r>
          </a:p>
          <a:p>
            <a:r>
              <a:rPr lang="pl-PL" dirty="0"/>
              <a:t> Warunki ważności uchwał,</a:t>
            </a:r>
          </a:p>
          <a:p>
            <a:r>
              <a:rPr lang="pl-PL" dirty="0"/>
              <a:t>Sposób pozyskiwania środków finansowych,</a:t>
            </a:r>
          </a:p>
          <a:p>
            <a:r>
              <a:rPr lang="pl-PL" dirty="0"/>
              <a:t> Składki członkowskie,</a:t>
            </a:r>
          </a:p>
          <a:p>
            <a:r>
              <a:rPr lang="pl-PL" dirty="0"/>
              <a:t> Zasady dokonywania zmian w statucie,</a:t>
            </a:r>
          </a:p>
          <a:p>
            <a:r>
              <a:rPr lang="pl-PL" dirty="0"/>
              <a:t> Procedura rozwiązania klubu.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5186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pl-PL" dirty="0">
                <a:latin typeface="Arial Black" panose="020B0A04020102020204" pitchFamily="34" charset="0"/>
              </a:rPr>
              <a:t>Wpis do ewidencji Starosty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772816"/>
            <a:ext cx="6777317" cy="4464496"/>
          </a:xfrm>
        </p:spPr>
        <p:txBody>
          <a:bodyPr>
            <a:normAutofit fontScale="85000" lnSpcReduction="10000"/>
          </a:bodyPr>
          <a:lstStyle/>
          <a:p>
            <a:r>
              <a:rPr lang="pl-PL" dirty="0"/>
              <a:t>Uczniowskie Kluby Sportowe, choć są stowarzyszeniami, to nie mogą zostać wpisane do Krajowego Rejestru Sądowego. Nie oznacza to jednak, że w ogóle się ich nie ewidencjonuje. Każdy nowoutworzony UKS podlega wpisowi do rejestru starosty właściwego ze względu na obszar działalności klubu.</a:t>
            </a:r>
          </a:p>
          <a:p>
            <a:pPr marL="68580" indent="0">
              <a:buNone/>
            </a:pPr>
            <a:r>
              <a:rPr lang="pl-PL" b="1" dirty="0"/>
              <a:t>Aby uzyskać taki wpis, należy złożyć wniosek wraz z:</a:t>
            </a:r>
            <a:endParaRPr lang="pl-PL" dirty="0"/>
          </a:p>
          <a:p>
            <a:r>
              <a:rPr lang="pl-PL" dirty="0"/>
              <a:t>Statutem,</a:t>
            </a:r>
          </a:p>
          <a:p>
            <a:r>
              <a:rPr lang="pl-PL" dirty="0"/>
              <a:t>Listą założycieli, zawierającą ich imiona i nazwiska, daty i miejsca urodzenia, numery PESEL, miejsca zamieszkania oraz własnoręczne podpisy,</a:t>
            </a:r>
          </a:p>
          <a:p>
            <a:r>
              <a:rPr lang="pl-PL" dirty="0"/>
              <a:t>Informację o adresie siedziby klubu.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7372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916832"/>
            <a:ext cx="6299328" cy="4201652"/>
          </a:xfrm>
          <a:prstGeom prst="rect">
            <a:avLst/>
          </a:prstGeom>
          <a:scene3d>
            <a:camera prst="orthographicFront"/>
            <a:lightRig rig="threePt" dir="t"/>
          </a:scene3d>
          <a:sp3d prstMaterial="translucentPowder"/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43492" y="692696"/>
            <a:ext cx="6777317" cy="5139933"/>
          </a:xfrm>
        </p:spPr>
        <p:txBody>
          <a:bodyPr>
            <a:normAutofit lnSpcReduction="10000"/>
          </a:bodyPr>
          <a:lstStyle/>
          <a:p>
            <a:r>
              <a:rPr lang="pl-PL" dirty="0"/>
              <a:t>Starosta ma 30 dni na dokonanie wpisu, o ile nie stwierdzi żadnych nieprawidłowości. Złożenie wniosku wiąże się z opłatą administracyjną w wysokości 10 złotych. Po wpisaniu UKS do ewidencji starostwa, klub automatycznie uzyskuje osobowość prawną. Wówczas należy dokonać wyboru komisji rewizyjnej i przesłać do starostwa (w ciągu najpóźniej 14 dni) protokół z walnego zebrania oraz odpisy podjętych uchwał. Na sam koniec nowy Uczniowski Klub Sportowy powinien uzyskać numer REGON, NIP oraz założyć konto bankowe.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0994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7024744" cy="1143000"/>
          </a:xfrm>
        </p:spPr>
        <p:txBody>
          <a:bodyPr>
            <a:noAutofit/>
          </a:bodyPr>
          <a:lstStyle/>
          <a:p>
            <a:r>
              <a:rPr lang="pl-PL" sz="2800" cap="all" dirty="0">
                <a:latin typeface="Arial Black" panose="020B0A04020102020204" pitchFamily="34" charset="0"/>
              </a:rPr>
              <a:t>CZŁONKOWIE UCZNIOWSKIEGO KLUBU SPORTOWEGO</a:t>
            </a:r>
            <a:br>
              <a:rPr lang="pl-PL" sz="2800" b="1" dirty="0">
                <a:latin typeface="Arial Black" panose="020B0A04020102020204" pitchFamily="34" charset="0"/>
              </a:rPr>
            </a:br>
            <a:endParaRPr lang="pl-PL" sz="2800" dirty="0">
              <a:latin typeface="Arial Black" panose="020B0A040201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584" y="1628800"/>
            <a:ext cx="6777317" cy="3508977"/>
          </a:xfrm>
        </p:spPr>
        <p:txBody>
          <a:bodyPr/>
          <a:lstStyle/>
          <a:p>
            <a:r>
              <a:rPr lang="pl-PL" dirty="0"/>
              <a:t>Ustawa nie mówi wprost, kto może być członkiem UKS. Sugeruje się jednak, że w szczególności takie prawo przysługuje:</a:t>
            </a:r>
            <a:br>
              <a:rPr lang="pl-PL" dirty="0"/>
            </a:br>
            <a:r>
              <a:rPr lang="pl-PL" dirty="0"/>
              <a:t>- Uczniom,</a:t>
            </a:r>
            <a:br>
              <a:rPr lang="pl-PL" dirty="0"/>
            </a:br>
            <a:r>
              <a:rPr lang="pl-PL" dirty="0"/>
              <a:t>- Rodzicom,</a:t>
            </a:r>
            <a:br>
              <a:rPr lang="pl-PL" dirty="0"/>
            </a:br>
            <a:r>
              <a:rPr lang="pl-PL" dirty="0"/>
              <a:t>- Nauczycielom.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329112"/>
            <a:ext cx="2543175" cy="180022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140968"/>
            <a:ext cx="2309945" cy="3263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81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Kapitał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237</TotalTime>
  <Words>658</Words>
  <Application>Microsoft Office PowerPoint</Application>
  <PresentationFormat>Pokaz na ekranie (4:3)</PresentationFormat>
  <Paragraphs>34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 Black</vt:lpstr>
      <vt:lpstr>Arial Rounded MT Bold</vt:lpstr>
      <vt:lpstr>Century Gothic</vt:lpstr>
      <vt:lpstr>Wingdings 2</vt:lpstr>
      <vt:lpstr>Austin</vt:lpstr>
      <vt:lpstr>Zarządzanie klubem sportowym</vt:lpstr>
      <vt:lpstr>Warunki założenia UKS</vt:lpstr>
      <vt:lpstr>Najważniejsze zmiany</vt:lpstr>
      <vt:lpstr>Prezentacja programu PowerPoint</vt:lpstr>
      <vt:lpstr>JAKIE INFORMACJE MUSI ZAWIERAĆ STATUT UCZNIOWSKIEGO KLUBU SPORTOWEGO?</vt:lpstr>
      <vt:lpstr>Prezentacja programu PowerPoint</vt:lpstr>
      <vt:lpstr>Wpis do ewidencji Starosty</vt:lpstr>
      <vt:lpstr>Prezentacja programu PowerPoint</vt:lpstr>
      <vt:lpstr>CZŁONKOWIE UCZNIOWSKIEGO KLUBU SPORTOWEGO </vt:lpstr>
      <vt:lpstr>PODSTAWOWE ŹRÓDŁA PRZYCHODÓW UCZNIOWSKICH KLUBÓW SPORTOWYCH </vt:lpstr>
      <vt:lpstr>PODSTAWOWE ŹRÓDŁA PRZYCHODÓW UCZNIOWSKICH KLUBÓW SPORTOWYCH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Zarządzanie klubem sportowym</dc:title>
  <dc:creator>Admin</dc:creator>
  <cp:lastModifiedBy>Maciej Słowak</cp:lastModifiedBy>
  <cp:revision>20</cp:revision>
  <dcterms:created xsi:type="dcterms:W3CDTF">2020-04-05T12:42:24Z</dcterms:created>
  <dcterms:modified xsi:type="dcterms:W3CDTF">2021-04-14T10:23:21Z</dcterms:modified>
</cp:coreProperties>
</file>