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316" r:id="rId2"/>
    <p:sldId id="317" r:id="rId3"/>
    <p:sldId id="318" r:id="rId4"/>
    <p:sldId id="260" r:id="rId5"/>
    <p:sldId id="261" r:id="rId6"/>
    <p:sldId id="262" r:id="rId7"/>
    <p:sldId id="275" r:id="rId8"/>
    <p:sldId id="258" r:id="rId9"/>
    <p:sldId id="269" r:id="rId10"/>
    <p:sldId id="266" r:id="rId11"/>
    <p:sldId id="268" r:id="rId12"/>
    <p:sldId id="263" r:id="rId13"/>
    <p:sldId id="311" r:id="rId14"/>
    <p:sldId id="319" r:id="rId15"/>
    <p:sldId id="313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9DF50F-5DE3-72C5-DB7B-0F339CBE0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95A17DB-F404-C749-2C4E-E00449E49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77C399-C9DD-4D2F-60A1-2DA343B37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09D604-B5F2-9CE5-4F7E-0E58FD08C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B5EF74-69E6-F6D7-1ABE-C1EE408E6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095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92F2FB-15C9-5EFB-EFB7-DFDECE9CC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687E45A-89FF-225D-98F1-B04630E95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D1480E-34B1-B7B8-2562-B6894E825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3751E43-DF91-CF3F-EF22-B9FDDB50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AA3B6E-063D-A136-399C-B61326A4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867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7AA3C45-8A27-0521-890C-5DE206FCB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37625F6-B6CD-6195-B84F-6C456DF05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4D4561-C7DE-430D-B722-B4E7353B3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4FBC93-9F6B-F61D-CE29-6A014991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DB6F965-52CE-026A-6CDC-CE132A15E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0727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97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2AB3D9-D94D-B6F8-EE2E-EBCA36B39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E36A69-BD3A-9C8A-04D0-9A626C1A7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B2A62A4-A6B2-4D74-9F0B-B6BCB6C7F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624B92-BC6C-B752-38BD-52A8BC4D0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83C2053-0017-8A91-97AB-1B8412039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424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546C00-D39E-6DDD-41A8-A6A46AA22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D0DCB6-3E4C-12A4-19F4-A2F5466C4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268586-5F1D-DC09-E8B3-E99F536C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50AB37A-6E6B-A4C7-A643-2063AC750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017698-93AA-2683-7CEA-015C9581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836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F77946-4D65-3A8E-14FD-D4FD54F6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FCB84B-694C-FE62-2544-B4BFB5A85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23E1956-F32F-232E-C4FA-F4EC9E50E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40E2519-BB9D-DFF9-3BB9-C0575D576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38F1C38-B916-7217-DE1A-CE86DC1AF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4B7166B-AD65-31C6-52F7-C4144D031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780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C6082B-ABBB-8C03-9C16-413128847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BE078A0-7B17-B685-2E1D-3FF424C7D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5F6476D-76D6-7BF5-DAAF-3B00CFE69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D34F835-893D-B478-D6EE-36B71D27A0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4290913-7611-64C6-9ADC-8139CA312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28C3087-1185-7984-553D-6BEA9A94D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904BA0C-D34A-4737-1CF1-04E3543E1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D223816-87E8-0890-7DF5-AF61AFAD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83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D6ECF6-EE3D-6A28-CD23-4234E2023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5ADE9F5-06EE-6711-B434-710D86B58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8650AAE-1EE9-B646-DF47-8BCA5974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8BCF660-9357-400B-E77C-FF0AB7147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65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3A3B563-7090-7CB5-8305-85689C73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B869E9A-AF29-0C30-05AB-DF81DE05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2C42D26-59EC-486B-9E90-72397F66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561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421800-5A6F-5932-4DD7-220C5CAA9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1D31B7-D160-3B9E-3276-65F74EA04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6919CBE-B62D-3E49-BFDE-35BC2E78C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908793D-35C1-93BF-EC1A-561F40F2E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EEA3792-3105-E50F-BB85-457BC75C9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D706419-8E8F-E014-0E23-20DE4518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595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39A137-D8A4-378B-573F-53999EFB5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2AFB012-5D34-89A8-0FB9-77D6CEA67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FEFA479-9CAB-8FFC-28D4-0597E5E5A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2BC8EA-6E5F-E231-79FB-0B43EA09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8C558DB-9810-A8D3-D44B-4DBEA86FF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76EAD0E-2528-EDD4-15A6-6475A93F8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16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B4256A6-5FC3-B5AC-3A49-90201911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E89680-8ABB-2E72-CCDD-35F98C8AA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5B4A7C3-4952-F873-E607-1B48455568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76749-9864-4641-A981-8EE169A61B29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FC4308-69B8-F5E6-CDB5-04D18D807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B6983E-0697-C4E9-83DE-46EF97054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31940-6CC1-46D0-8CE2-807BAE239F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316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7" Type="http://schemas.openxmlformats.org/officeDocument/2006/relationships/image" Target="../media/image44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irnamyslowska.pl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svg"/><Relationship Id="rId21" Type="http://schemas.openxmlformats.org/officeDocument/2006/relationships/image" Target="../media/image24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5" Type="http://schemas.openxmlformats.org/officeDocument/2006/relationships/image" Target="../media/image28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24" Type="http://schemas.openxmlformats.org/officeDocument/2006/relationships/image" Target="../media/image27.pn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23" Type="http://schemas.openxmlformats.org/officeDocument/2006/relationships/image" Target="../media/image26.sv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31" Type="http://schemas.openxmlformats.org/officeDocument/2006/relationships/image" Target="../media/image34.sv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svg"/><Relationship Id="rId30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8CC933-8A22-E6F4-F3A2-A6C37553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  <a:b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  <a:b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  <a:b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8458169-1A3A-A84E-AB0D-BB01C0466A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115" y="1550860"/>
            <a:ext cx="1322607" cy="116220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0440D298-E0C7-7E4D-BB0B-F3868EE41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5830" y="1550860"/>
            <a:ext cx="1777170" cy="1162202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A0F6B628-A905-BC49-BD01-6366471431F5}"/>
              </a:ext>
            </a:extLst>
          </p:cNvPr>
          <p:cNvSpPr txBox="1"/>
          <p:nvPr/>
        </p:nvSpPr>
        <p:spPr>
          <a:xfrm>
            <a:off x="218661" y="319549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Ośrodek Sportu i Rekreacji w Skierniewicach</a:t>
            </a:r>
          </a:p>
        </p:txBody>
      </p:sp>
      <p:sp>
        <p:nvSpPr>
          <p:cNvPr id="7" name="pole tekstowe 11">
            <a:extLst>
              <a:ext uri="{FF2B5EF4-FFF2-40B4-BE49-F238E27FC236}">
                <a16:creationId xmlns:a16="http://schemas.microsoft.com/office/drawing/2014/main" id="{1F6D370D-5C31-4E42-9F01-1815006A8496}"/>
              </a:ext>
            </a:extLst>
          </p:cNvPr>
          <p:cNvSpPr txBox="1"/>
          <p:nvPr/>
        </p:nvSpPr>
        <p:spPr>
          <a:xfrm>
            <a:off x="218661" y="3898954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Damian Pruszkowski, nr albumu: 5820, student WSEWS</a:t>
            </a:r>
          </a:p>
        </p:txBody>
      </p:sp>
      <p:sp>
        <p:nvSpPr>
          <p:cNvPr id="8" name="pole tekstowe 12">
            <a:extLst>
              <a:ext uri="{FF2B5EF4-FFF2-40B4-BE49-F238E27FC236}">
                <a16:creationId xmlns:a16="http://schemas.microsoft.com/office/drawing/2014/main" id="{4EF11157-7BD4-204B-8734-A276E23DD752}"/>
              </a:ext>
            </a:extLst>
          </p:cNvPr>
          <p:cNvSpPr txBox="1"/>
          <p:nvPr/>
        </p:nvSpPr>
        <p:spPr>
          <a:xfrm>
            <a:off x="218661" y="4365420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le tekstowe 13">
            <a:extLst>
              <a:ext uri="{FF2B5EF4-FFF2-40B4-BE49-F238E27FC236}">
                <a16:creationId xmlns:a16="http://schemas.microsoft.com/office/drawing/2014/main" id="{10EBD7A6-B2F0-E546-9B39-F34A0A6D3B5E}"/>
              </a:ext>
            </a:extLst>
          </p:cNvPr>
          <p:cNvSpPr txBox="1"/>
          <p:nvPr/>
        </p:nvSpPr>
        <p:spPr>
          <a:xfrm>
            <a:off x="218661" y="4820893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Dr Łukasz Panfil </a:t>
            </a:r>
          </a:p>
        </p:txBody>
      </p:sp>
      <p:sp>
        <p:nvSpPr>
          <p:cNvPr id="10" name="pole tekstowe 14">
            <a:extLst>
              <a:ext uri="{FF2B5EF4-FFF2-40B4-BE49-F238E27FC236}">
                <a16:creationId xmlns:a16="http://schemas.microsoft.com/office/drawing/2014/main" id="{67EEB9FD-0EFA-CD44-8FFC-EEF53B6C3F95}"/>
              </a:ext>
            </a:extLst>
          </p:cNvPr>
          <p:cNvSpPr txBox="1"/>
          <p:nvPr/>
        </p:nvSpPr>
        <p:spPr>
          <a:xfrm>
            <a:off x="218661" y="6103549"/>
            <a:ext cx="11754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 rok 2024</a:t>
            </a:r>
          </a:p>
        </p:txBody>
      </p:sp>
    </p:spTree>
    <p:extLst>
      <p:ext uri="{BB962C8B-B14F-4D97-AF65-F5344CB8AC3E}">
        <p14:creationId xmlns:p14="http://schemas.microsoft.com/office/powerpoint/2010/main" val="357456216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37BD58A4-1715-13BA-BE0F-CE08B948F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653" y="2357799"/>
            <a:ext cx="2490561" cy="1707477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50AF3E0-86B6-C77A-5EEF-9D2AC89E2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418" y="2357798"/>
            <a:ext cx="2490562" cy="170747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0EE47229-EBD7-3EE8-4216-911E1907E9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2862" y="2357798"/>
            <a:ext cx="2490561" cy="1707476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DA0A68DA-988D-4AB8-F9DF-1D543DBB8486}"/>
              </a:ext>
            </a:extLst>
          </p:cNvPr>
          <p:cNvSpPr txBox="1"/>
          <p:nvPr/>
        </p:nvSpPr>
        <p:spPr>
          <a:xfrm>
            <a:off x="994653" y="219031"/>
            <a:ext cx="6094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Partnerzy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58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1361AF-7D93-4252-8835-A00F406C3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367004"/>
            <a:ext cx="10353762" cy="970450"/>
          </a:xfrm>
        </p:spPr>
        <p:txBody>
          <a:bodyPr>
            <a:normAutofit/>
          </a:bodyPr>
          <a:lstStyle/>
          <a:p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Rezerwacje obiektów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AAD39C-95CE-49A0-BC24-15EC4074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37454"/>
            <a:ext cx="10353762" cy="529661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Rezerwacji obiektów będzie można dokonać osobiście lub telefonicznie na numer kontaktowy: 500 401 120.</a:t>
            </a:r>
          </a:p>
          <a:p>
            <a:pPr marL="36900" indent="0" algn="ctr">
              <a:buNone/>
            </a:pPr>
            <a:endParaRPr lang="pl-PL" dirty="0"/>
          </a:p>
          <a:p>
            <a:pPr marL="36900" indent="0" algn="ctr"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Calisto MT" panose="02040603050505030304"/>
            </a:endParaRPr>
          </a:p>
          <a:p>
            <a:pPr marL="36900" indent="0" algn="ctr">
              <a:buNone/>
            </a:pPr>
            <a:endParaRPr kumimoji="0" lang="pl-PL" sz="20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  <a:p>
            <a:pPr marL="36900" indent="0" algn="ctr"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Calisto MT" panose="02040603050505030304"/>
            </a:endParaRPr>
          </a:p>
          <a:p>
            <a:pPr marL="36900" indent="0" algn="ctr">
              <a:buNone/>
            </a:pPr>
            <a:endParaRPr kumimoji="0" lang="pl-PL" sz="20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  <a:p>
            <a:pPr marL="36900" indent="0" algn="ctr"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Calisto MT" panose="02040603050505030304"/>
            </a:endParaRPr>
          </a:p>
          <a:p>
            <a:pPr marL="36900" indent="0" algn="ctr">
              <a:buNone/>
            </a:pPr>
            <a:endParaRPr kumimoji="0" lang="pl-PL" sz="20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  <a:p>
            <a:pPr marL="36900" indent="0" algn="ctr">
              <a:buNone/>
            </a:pPr>
            <a:endParaRPr kumimoji="0" lang="pl-PL" sz="20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  <a:p>
            <a:pPr marL="36900" indent="0" algn="r">
              <a:buNone/>
            </a:pPr>
            <a:r>
              <a:rPr lang="pl-PL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ea typeface="+mn-ea"/>
                <a:cs typeface="+mn-cs"/>
              </a:rPr>
              <a:t> </a:t>
            </a:r>
            <a:endParaRPr kumimoji="0" lang="pl-PL" sz="14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ea typeface="+mn-ea"/>
              <a:cs typeface="+mn-cs"/>
            </a:endParaRPr>
          </a:p>
          <a:p>
            <a:pPr marL="36900" indent="0" algn="ctr">
              <a:buNone/>
            </a:pPr>
            <a:endParaRPr kumimoji="0" lang="pl-PL" sz="20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+mn-ea"/>
              <a:cs typeface="+mn-cs"/>
            </a:endParaRPr>
          </a:p>
          <a:p>
            <a:pPr marL="36900" indent="0" algn="ctr"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Calisto MT" panose="02040603050505030304"/>
            </a:endParaRPr>
          </a:p>
          <a:p>
            <a:pPr marL="36900" indent="0" algn="ctr">
              <a:buNone/>
            </a:pPr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28BBFDF-ED71-EF91-E003-E38BB52CD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213" y="2628900"/>
            <a:ext cx="4567541" cy="289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76378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3">
            <a:extLst>
              <a:ext uri="{FF2B5EF4-FFF2-40B4-BE49-F238E27FC236}">
                <a16:creationId xmlns:a16="http://schemas.microsoft.com/office/drawing/2014/main" id="{8AB88AD9-FB02-5F8D-1C1F-02CEAD813AFF}"/>
              </a:ext>
            </a:extLst>
          </p:cNvPr>
          <p:cNvSpPr txBox="1">
            <a:spLocks/>
          </p:cNvSpPr>
          <p:nvPr/>
        </p:nvSpPr>
        <p:spPr>
          <a:xfrm>
            <a:off x="919119" y="171722"/>
            <a:ext cx="10353762" cy="112840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OBIEKTY</a:t>
            </a:r>
          </a:p>
        </p:txBody>
      </p:sp>
      <p:sp>
        <p:nvSpPr>
          <p:cNvPr id="3" name="Symbol zastępczy zawartości 4">
            <a:extLst>
              <a:ext uri="{FF2B5EF4-FFF2-40B4-BE49-F238E27FC236}">
                <a16:creationId xmlns:a16="http://schemas.microsoft.com/office/drawing/2014/main" id="{7F3E0286-F118-A7AD-298E-D805722D4ADD}"/>
              </a:ext>
            </a:extLst>
          </p:cNvPr>
          <p:cNvSpPr txBox="1">
            <a:spLocks/>
          </p:cNvSpPr>
          <p:nvPr/>
        </p:nvSpPr>
        <p:spPr>
          <a:xfrm>
            <a:off x="822078" y="1682885"/>
            <a:ext cx="10724654" cy="46314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Obiektami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Skierniewice są:</a:t>
            </a: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 nr 1		Hala nr	 2		Hala nr 3		Orlik nr 2		Orlik nr 4		Orlik nr 5</a:t>
            </a: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Orlik nr 6		Siłownie</a:t>
            </a:r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</p:txBody>
      </p:sp>
      <p:pic>
        <p:nvPicPr>
          <p:cNvPr id="15" name="Grafika 14">
            <a:extLst>
              <a:ext uri="{FF2B5EF4-FFF2-40B4-BE49-F238E27FC236}">
                <a16:creationId xmlns:a16="http://schemas.microsoft.com/office/drawing/2014/main" id="{0AEA7614-9E52-04F8-7E62-5E1BE04103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619" y="2835613"/>
            <a:ext cx="800100" cy="800100"/>
          </a:xfrm>
          <a:prstGeom prst="rect">
            <a:avLst/>
          </a:prstGeom>
        </p:spPr>
      </p:pic>
      <p:pic>
        <p:nvPicPr>
          <p:cNvPr id="17" name="Grafika 16">
            <a:extLst>
              <a:ext uri="{FF2B5EF4-FFF2-40B4-BE49-F238E27FC236}">
                <a16:creationId xmlns:a16="http://schemas.microsoft.com/office/drawing/2014/main" id="{C73D20DC-8B3C-DC82-011D-62313AFCF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54661" y="2835613"/>
            <a:ext cx="800100" cy="800100"/>
          </a:xfrm>
          <a:prstGeom prst="rect">
            <a:avLst/>
          </a:prstGeom>
        </p:spPr>
      </p:pic>
      <p:pic>
        <p:nvPicPr>
          <p:cNvPr id="19" name="Grafika 18">
            <a:extLst>
              <a:ext uri="{FF2B5EF4-FFF2-40B4-BE49-F238E27FC236}">
                <a16:creationId xmlns:a16="http://schemas.microsoft.com/office/drawing/2014/main" id="{0FE09C47-646D-A592-2970-F22E3B541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4277" y="2835613"/>
            <a:ext cx="800100" cy="800100"/>
          </a:xfrm>
          <a:prstGeom prst="rect">
            <a:avLst/>
          </a:prstGeom>
        </p:spPr>
      </p:pic>
      <p:pic>
        <p:nvPicPr>
          <p:cNvPr id="21" name="Grafika 20">
            <a:extLst>
              <a:ext uri="{FF2B5EF4-FFF2-40B4-BE49-F238E27FC236}">
                <a16:creationId xmlns:a16="http://schemas.microsoft.com/office/drawing/2014/main" id="{5C9E81F3-442E-8DEA-E66F-4A578EFDD8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05773" y="2838103"/>
            <a:ext cx="800100" cy="800100"/>
          </a:xfrm>
          <a:prstGeom prst="rect">
            <a:avLst/>
          </a:prstGeom>
        </p:spPr>
      </p:pic>
      <p:pic>
        <p:nvPicPr>
          <p:cNvPr id="23" name="Grafika 22">
            <a:extLst>
              <a:ext uri="{FF2B5EF4-FFF2-40B4-BE49-F238E27FC236}">
                <a16:creationId xmlns:a16="http://schemas.microsoft.com/office/drawing/2014/main" id="{44FA23CA-4285-6BA4-D69F-B91AB57D4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2691" y="2835613"/>
            <a:ext cx="800100" cy="800100"/>
          </a:xfrm>
          <a:prstGeom prst="rect">
            <a:avLst/>
          </a:prstGeom>
        </p:spPr>
      </p:pic>
      <p:pic>
        <p:nvPicPr>
          <p:cNvPr id="25" name="Grafika 24">
            <a:extLst>
              <a:ext uri="{FF2B5EF4-FFF2-40B4-BE49-F238E27FC236}">
                <a16:creationId xmlns:a16="http://schemas.microsoft.com/office/drawing/2014/main" id="{55DE76E5-D286-DEAA-F5AC-A846C70A5B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34187" y="2835613"/>
            <a:ext cx="800100" cy="800100"/>
          </a:xfrm>
          <a:prstGeom prst="rect">
            <a:avLst/>
          </a:prstGeom>
        </p:spPr>
      </p:pic>
      <p:pic>
        <p:nvPicPr>
          <p:cNvPr id="27" name="Grafika 26">
            <a:extLst>
              <a:ext uri="{FF2B5EF4-FFF2-40B4-BE49-F238E27FC236}">
                <a16:creationId xmlns:a16="http://schemas.microsoft.com/office/drawing/2014/main" id="{E20C4FF1-1A4B-FDDB-F24F-B52D93306C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2619" y="4575648"/>
            <a:ext cx="800100" cy="800100"/>
          </a:xfrm>
          <a:prstGeom prst="rect">
            <a:avLst/>
          </a:prstGeom>
        </p:spPr>
      </p:pic>
      <p:pic>
        <p:nvPicPr>
          <p:cNvPr id="29" name="Grafika 28">
            <a:extLst>
              <a:ext uri="{FF2B5EF4-FFF2-40B4-BE49-F238E27FC236}">
                <a16:creationId xmlns:a16="http://schemas.microsoft.com/office/drawing/2014/main" id="{056B9BD6-E9DF-66AC-103B-FD233A441B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54661" y="4575648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11150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2EE768-ECAC-BAFF-0947-4944289414D7}"/>
              </a:ext>
            </a:extLst>
          </p:cNvPr>
          <p:cNvSpPr txBox="1">
            <a:spLocks/>
          </p:cNvSpPr>
          <p:nvPr/>
        </p:nvSpPr>
        <p:spPr>
          <a:xfrm>
            <a:off x="913795" y="96350"/>
            <a:ext cx="10353762" cy="97045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Koszt Utrzymania Kompleksu i Źródło Finansowania</a:t>
            </a:r>
          </a:p>
        </p:txBody>
      </p:sp>
      <p:graphicFrame>
        <p:nvGraphicFramePr>
          <p:cNvPr id="3" name="Symbol zastępczy zawartości 3">
            <a:extLst>
              <a:ext uri="{FF2B5EF4-FFF2-40B4-BE49-F238E27FC236}">
                <a16:creationId xmlns:a16="http://schemas.microsoft.com/office/drawing/2014/main" id="{B799730D-6783-172C-CEC2-A7419DD099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7399614"/>
              </p:ext>
            </p:extLst>
          </p:nvPr>
        </p:nvGraphicFramePr>
        <p:xfrm>
          <a:off x="2287658" y="1066800"/>
          <a:ext cx="6896841" cy="3671089"/>
        </p:xfrm>
        <a:graphic>
          <a:graphicData uri="http://schemas.openxmlformats.org/drawingml/2006/table">
            <a:tbl>
              <a:tblPr firstRow="1" bandRow="1"/>
              <a:tblGrid>
                <a:gridCol w="3886804">
                  <a:extLst>
                    <a:ext uri="{9D8B030D-6E8A-4147-A177-3AD203B41FA5}">
                      <a16:colId xmlns:a16="http://schemas.microsoft.com/office/drawing/2014/main" val="699719079"/>
                    </a:ext>
                  </a:extLst>
                </a:gridCol>
                <a:gridCol w="3010037">
                  <a:extLst>
                    <a:ext uri="{9D8B030D-6E8A-4147-A177-3AD203B41FA5}">
                      <a16:colId xmlns:a16="http://schemas.microsoft.com/office/drawing/2014/main" val="1236166721"/>
                    </a:ext>
                  </a:extLst>
                </a:gridCol>
              </a:tblGrid>
              <a:tr h="4106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NAZWA OBIEKTU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KOSZT UTRZYMANIA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70328"/>
                  </a:ext>
                </a:extLst>
              </a:tr>
              <a:tr h="373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Siłownia + wyposażenie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4 000,00 zł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838915"/>
                  </a:ext>
                </a:extLst>
              </a:tr>
              <a:tr h="373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Sauna  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3 000,00 zł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10121"/>
                  </a:ext>
                </a:extLst>
              </a:tr>
              <a:tr h="373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Hala sportowa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12 000,00 zł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063237"/>
                  </a:ext>
                </a:extLst>
              </a:tr>
              <a:tr h="653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Boisko Piłkarskie, Stadion lekkoatletyczny, kort tenisowy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30 000,00 zł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223008"/>
                  </a:ext>
                </a:extLst>
              </a:tr>
              <a:tr h="5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Pawilon Sportowy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6 000,00 zł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44756"/>
                  </a:ext>
                </a:extLst>
              </a:tr>
              <a:tr h="5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Kadry, Biura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5 000,00 zł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145545"/>
                  </a:ext>
                </a:extLst>
              </a:tr>
              <a:tr h="3733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SUMA:</a:t>
                      </a:r>
                      <a:endParaRPr lang="pl-PL" sz="16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60 000,00 zł</a:t>
                      </a:r>
                      <a:endParaRPr lang="pl-PL" sz="16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384454"/>
                  </a:ext>
                </a:extLst>
              </a:tr>
            </a:tbl>
          </a:graphicData>
        </a:graphic>
      </p:graphicFrame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F0028A6B-E8E0-A44D-D87F-D662EBF3112B}"/>
              </a:ext>
            </a:extLst>
          </p:cNvPr>
          <p:cNvSpPr txBox="1">
            <a:spLocks/>
          </p:cNvSpPr>
          <p:nvPr/>
        </p:nvSpPr>
        <p:spPr>
          <a:xfrm>
            <a:off x="913795" y="4897878"/>
            <a:ext cx="8946541" cy="16488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Skierniewicach jest finansowany z różnych źródeł min. :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 środków Urzędu Miasta Skierniewice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 Ministerstwa Sportu i Turystyki</a:t>
            </a:r>
          </a:p>
          <a:p>
            <a:pPr marL="0" indent="0">
              <a:buNone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 programów Sportowych Ministerstwa</a:t>
            </a:r>
          </a:p>
        </p:txBody>
      </p:sp>
    </p:spTree>
    <p:extLst>
      <p:ext uri="{BB962C8B-B14F-4D97-AF65-F5344CB8AC3E}">
        <p14:creationId xmlns:p14="http://schemas.microsoft.com/office/powerpoint/2010/main" val="189332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157DB2-0C64-EF4B-10D0-4BE40BCE4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ANALIZA SWOT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A62216A-2A88-43A0-86B7-289B83EA5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Mocne strony: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4C2BF0-7E06-B494-6855-165FA6E59F77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- pełen pakiet usług w </a:t>
            </a:r>
            <a:r>
              <a:rPr lang="pl-PL" dirty="0" err="1"/>
              <a:t>obrebie</a:t>
            </a:r>
            <a:r>
              <a:rPr lang="pl-PL" dirty="0"/>
              <a:t> jednego miejsca</a:t>
            </a:r>
          </a:p>
          <a:p>
            <a:r>
              <a:rPr lang="pl-PL" dirty="0"/>
              <a:t>- bogata infrastruktura może służyć jako ośrodek organizacji obozów sportowych</a:t>
            </a:r>
          </a:p>
          <a:p>
            <a:r>
              <a:rPr lang="pl-PL" dirty="0"/>
              <a:t>- szeroka oferta ośrodka daje możliwość rozpowszechniania kultury fizycznej w różnych jej obszarach</a:t>
            </a:r>
          </a:p>
          <a:p>
            <a:r>
              <a:rPr lang="pl-PL" dirty="0"/>
              <a:t>- zatrudnieni pracownicy są w stanie działać wielobranżowo co obniża koszty utrzymania obiektu</a:t>
            </a:r>
          </a:p>
          <a:p>
            <a:r>
              <a:rPr lang="pl-PL" dirty="0"/>
              <a:t>- </a:t>
            </a:r>
            <a:r>
              <a:rPr lang="pl-PL" dirty="0" err="1"/>
              <a:t>wspólpraca</a:t>
            </a:r>
            <a:r>
              <a:rPr lang="pl-PL" dirty="0"/>
              <a:t> z miastem co daje możliwość organizacji zajęć wychowania fizycznego</a:t>
            </a:r>
          </a:p>
          <a:p>
            <a:r>
              <a:rPr lang="pl-PL" dirty="0"/>
              <a:t>- umożliwienie Stowarzyszeniom sportowym i klubom realizowanie procesu treningowego w oparciu o stała rezerwacje obiektów uwzględniając ich potrzeby i </a:t>
            </a:r>
            <a:r>
              <a:rPr lang="pl-PL" dirty="0" err="1"/>
              <a:t>mozliwości</a:t>
            </a:r>
            <a:r>
              <a:rPr lang="pl-PL" dirty="0"/>
              <a:t> 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2731C033-B058-1068-A72A-3E13F8F64D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Słabe strony: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816EB72-398B-67DF-A5C7-9CEAF824DD09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pl-PL" dirty="0"/>
              <a:t>- jest spółą miejską, a nie prywatną instytucją</a:t>
            </a:r>
          </a:p>
          <a:p>
            <a:r>
              <a:rPr lang="pl-PL" dirty="0"/>
              <a:t>- nie jest nastawiony stricte na działalność komercyjną przez co wpływy finansowe są mniejsze niż w przypadku firm działających prywatnie</a:t>
            </a:r>
          </a:p>
          <a:p>
            <a:r>
              <a:rPr lang="pl-PL" dirty="0"/>
              <a:t>- niektóre z proponowanych usług są mniej atrakcyjne w stosunku do możliwości proponowanych przez konkurencję</a:t>
            </a:r>
          </a:p>
        </p:txBody>
      </p:sp>
    </p:spTree>
    <p:extLst>
      <p:ext uri="{BB962C8B-B14F-4D97-AF65-F5344CB8AC3E}">
        <p14:creationId xmlns:p14="http://schemas.microsoft.com/office/powerpoint/2010/main" val="2204852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6344CA-B2CD-6915-DDEF-71EDDEBC4A11}"/>
              </a:ext>
            </a:extLst>
          </p:cNvPr>
          <p:cNvSpPr txBox="1">
            <a:spLocks/>
          </p:cNvSpPr>
          <p:nvPr/>
        </p:nvSpPr>
        <p:spPr>
          <a:xfrm>
            <a:off x="913795" y="180392"/>
            <a:ext cx="10353762" cy="97045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Kontakt z Menedżerem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644BB5-1F7F-A2E6-9C5B-4F47FD0B90F2}"/>
              </a:ext>
            </a:extLst>
          </p:cNvPr>
          <p:cNvSpPr txBox="1">
            <a:spLocks/>
          </p:cNvSpPr>
          <p:nvPr/>
        </p:nvSpPr>
        <p:spPr>
          <a:xfrm>
            <a:off x="913795" y="1150842"/>
            <a:ext cx="10353762" cy="53712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endParaRPr lang="pl-PL" sz="4000" i="1" dirty="0"/>
          </a:p>
          <a:p>
            <a:pPr marL="36900" indent="0">
              <a:buFont typeface="Wingdings 3" charset="2"/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Damian Pruszkowski</a:t>
            </a:r>
          </a:p>
          <a:p>
            <a:pPr marL="36900" indent="0">
              <a:buFont typeface="Wingdings 3" charset="2"/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damian.pruszkowski@interia.pl</a:t>
            </a:r>
          </a:p>
          <a:p>
            <a:pPr marL="36900" indent="0">
              <a:buFont typeface="Wingdings 3" charset="2"/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 782 728 199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AC712FE-17F2-9DD9-4658-34B95D32F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758" y="1150842"/>
            <a:ext cx="15144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9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2">
            <a:extLst>
              <a:ext uri="{FF2B5EF4-FFF2-40B4-BE49-F238E27FC236}">
                <a16:creationId xmlns:a16="http://schemas.microsoft.com/office/drawing/2014/main" id="{0325557B-B5D0-3244-855D-97C03BE9DABE}"/>
              </a:ext>
            </a:extLst>
          </p:cNvPr>
          <p:cNvSpPr>
            <a:spLocks noGrp="1"/>
          </p:cNvSpPr>
          <p:nvPr/>
        </p:nvSpPr>
        <p:spPr>
          <a:xfrm>
            <a:off x="1524000" y="363658"/>
            <a:ext cx="9144000" cy="6130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b="1" dirty="0"/>
              <a:t>OŚWIADCZENIE AUTORA PRACY</a:t>
            </a:r>
            <a:endParaRPr lang="pl-PL" dirty="0"/>
          </a:p>
          <a:p>
            <a:pPr algn="just"/>
            <a:r>
              <a:rPr lang="pl-PL" dirty="0"/>
              <a:t> </a:t>
            </a:r>
          </a:p>
          <a:p>
            <a:pPr algn="just"/>
            <a:r>
              <a:rPr lang="pl-PL" sz="1800" dirty="0"/>
              <a:t>Oświadczam, że przedłożony projekt menedżerski został napisany przeze mnie samodzielnie i nie znajdują się w nim treści, które zostały uzyskane z naruszeniem obowiązujących praw autorskich innych osób.</a:t>
            </a:r>
          </a:p>
          <a:p>
            <a:pPr algn="just"/>
            <a:r>
              <a:rPr lang="pl-PL" sz="1800" dirty="0"/>
              <a:t>Potwierdzam także identyczność wszystkich przedstawionych egzemplarzy pracy.</a:t>
            </a:r>
          </a:p>
          <a:p>
            <a:pPr algn="just"/>
            <a:r>
              <a:rPr lang="pl-PL" sz="1800" dirty="0"/>
              <a:t>Wyrażam zgodę na udostępnienie mojej pracy w Czytelni Biblioteki WSEWS, a także na jej wypożyczenie, bez prawa kopiowania pracy lub jej fragmentów.</a:t>
            </a:r>
          </a:p>
          <a:p>
            <a:pPr algn="just"/>
            <a:r>
              <a:rPr lang="pl-PL" sz="1800" dirty="0"/>
              <a:t>Jednocześnie stwierdzam, że praca ta nie była podstawą uzyskania tytułu zawodowego w innej szkole przeze mnie lub inną osobę.</a:t>
            </a:r>
          </a:p>
          <a:p>
            <a:pPr algn="just"/>
            <a:endParaRPr lang="pl-PL" sz="1800" dirty="0"/>
          </a:p>
          <a:p>
            <a:pPr algn="just"/>
            <a:r>
              <a:rPr lang="pl-PL" b="1" dirty="0"/>
              <a:t>OŚWIADCZENIE PROMOTORA PRACY</a:t>
            </a:r>
            <a:endParaRPr lang="pl-PL" dirty="0"/>
          </a:p>
          <a:p>
            <a:pPr algn="just"/>
            <a:r>
              <a:rPr lang="pl-PL" dirty="0"/>
              <a:t> </a:t>
            </a:r>
          </a:p>
          <a:p>
            <a:pPr algn="just"/>
            <a:r>
              <a:rPr lang="pl-PL" sz="1800" dirty="0"/>
              <a:t>Oświadczam, że ta praca została napisana pod moim kierunkiem. Według mojej wiedzy spełnia ona warunki stawiane projektom menedżerskim.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258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2">
            <a:extLst>
              <a:ext uri="{FF2B5EF4-FFF2-40B4-BE49-F238E27FC236}">
                <a16:creationId xmlns:a16="http://schemas.microsoft.com/office/drawing/2014/main" id="{D0EA22C3-E2B8-EC42-889A-090052975407}"/>
              </a:ext>
            </a:extLst>
          </p:cNvPr>
          <p:cNvSpPr txBox="1"/>
          <p:nvPr/>
        </p:nvSpPr>
        <p:spPr>
          <a:xfrm>
            <a:off x="510088" y="335845"/>
            <a:ext cx="111718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Niniejszy projekt jest własnością Damiana Pruszkowskiego w rozumieniu Ustawy  o ochronie praw autorskich</a:t>
            </a:r>
          </a:p>
          <a:p>
            <a:r>
              <a:rPr lang="pl-PL" dirty="0"/>
              <a:t> i pokrewnych. Jednocześnie stanowi Know-How autora w rozumieniu Kodeksu Cywilnego. </a:t>
            </a:r>
          </a:p>
          <a:p>
            <a:r>
              <a:rPr lang="pl-PL" dirty="0"/>
              <a:t> </a:t>
            </a:r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Oświadczenie autora projektu</a:t>
            </a:r>
            <a:endParaRPr lang="pl-PL" dirty="0"/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Ja niżej podpisany Damian Pruszkowski</a:t>
            </a:r>
          </a:p>
          <a:p>
            <a:r>
              <a:rPr lang="pl-PL" dirty="0"/>
              <a:t>Wyrażam zgodę na publikację treści mojego projektu menedżerskiego pt.: 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„Ośrodek Sportu i Rekreacji w Skierniewicach”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w wydawnictwach Wyższej Szkoły Edukacja w Sporcie.</a:t>
            </a:r>
          </a:p>
          <a:p>
            <a:r>
              <a:rPr lang="pl-PL" dirty="0"/>
              <a:t>W/w zgoda dotyczy wyłącznie możliwości publikacji dla celów szkoleniowych przez WSEWS bez możliwości praktycznej realizacji idei, treści oraz nazwy w/w projektu przez osoby trzecie. 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						Damian Pruszkowski</a:t>
            </a:r>
          </a:p>
          <a:p>
            <a:r>
              <a:rPr lang="pl-PL" dirty="0"/>
              <a:t>						Podpis autora projektu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685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26E931-5005-5D48-8D7D-561E4C0A7C77}"/>
              </a:ext>
            </a:extLst>
          </p:cNvPr>
          <p:cNvSpPr txBox="1">
            <a:spLocks/>
          </p:cNvSpPr>
          <p:nvPr/>
        </p:nvSpPr>
        <p:spPr>
          <a:xfrm>
            <a:off x="408992" y="0"/>
            <a:ext cx="11374016" cy="672270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Spis treści</a:t>
            </a:r>
            <a:br>
              <a:rPr lang="pl-PL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Oświadczenia autora i promotora</a:t>
            </a:r>
            <a:br>
              <a:rPr lang="pl-PL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Regulamin organizacyjny </a:t>
            </a:r>
            <a:r>
              <a:rPr lang="pl-PL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Skierniewice.</a:t>
            </a:r>
            <a:b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Lokalizacja obiektu, dane </a:t>
            </a:r>
            <a:r>
              <a:rPr lang="pl-PL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kontakowe</a:t>
            </a: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dla kogo oferta, dyscypliny, partnerzy, rezerwacje obiektów.</a:t>
            </a:r>
            <a:b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Obiekty</a:t>
            </a:r>
            <a:b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Koszt utrzymania </a:t>
            </a:r>
            <a:r>
              <a:rPr lang="pl-PL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źródło finansowania.</a:t>
            </a:r>
          </a:p>
          <a:p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Analiza SWOT.</a:t>
            </a:r>
            <a:b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Kontakt z menedżerem.</a:t>
            </a:r>
            <a:b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3200" b="1" i="1" dirty="0"/>
            </a:br>
            <a:br>
              <a:rPr lang="pl-PL" sz="3200" b="1" i="1" dirty="0"/>
            </a:br>
            <a:r>
              <a:rPr lang="pl-PL" sz="32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060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DD3AB1-67D7-CDD5-70B6-670243B32968}"/>
              </a:ext>
            </a:extLst>
          </p:cNvPr>
          <p:cNvSpPr txBox="1">
            <a:spLocks/>
          </p:cNvSpPr>
          <p:nvPr/>
        </p:nvSpPr>
        <p:spPr>
          <a:xfrm>
            <a:off x="913795" y="96350"/>
            <a:ext cx="10353762" cy="97045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Regulamin organizacyjny </a:t>
            </a:r>
            <a:r>
              <a:rPr lang="pl-PL" sz="2400" b="1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2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Skierniewice</a:t>
            </a:r>
            <a:endParaRPr lang="pl-PL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344E25-297F-30CE-78FA-E27E5F6858D9}"/>
              </a:ext>
            </a:extLst>
          </p:cNvPr>
          <p:cNvSpPr txBox="1">
            <a:spLocks/>
          </p:cNvSpPr>
          <p:nvPr/>
        </p:nvSpPr>
        <p:spPr>
          <a:xfrm>
            <a:off x="709127" y="1066800"/>
            <a:ext cx="10944808" cy="569485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41275" indent="0" algn="ctr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r>
              <a:rPr lang="pl-PL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REGULAMIN </a:t>
            </a:r>
            <a:endParaRPr lang="pl-PL" sz="19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0665" indent="0" algn="ctr">
              <a:lnSpc>
                <a:spcPct val="107000"/>
              </a:lnSpc>
              <a:spcAft>
                <a:spcPts val="25"/>
              </a:spcAft>
              <a:buFont typeface="Wingdings 3" charset="2"/>
              <a:buNone/>
            </a:pPr>
            <a:r>
              <a:rPr lang="pl-PL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OŚRODKA SPORTU I REKREACJI w Skierniewicach</a:t>
            </a:r>
          </a:p>
          <a:p>
            <a:pPr marL="0" marR="40640" indent="0" algn="ctr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endParaRPr lang="pl-PL" sz="19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Ośrodek Sportu i Rekreacji w Skierniewicach ma charakter obiektu otwartego i prowadzi działalność w zakresie: </a:t>
            </a:r>
          </a:p>
          <a:p>
            <a:pPr marL="457200" marR="36830" lvl="1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Popularyzacji sportu masowego wśród dzieci, młodzieży i mieszkańców  m. Skierniewice</a:t>
            </a:r>
            <a:r>
              <a:rPr lang="pl-PL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marR="36830" lvl="1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Współpracy sportowej ze szkołami i organizacjami sportowymi i innymi podmiotami działającymi w zakresie </a:t>
            </a:r>
            <a:r>
              <a:rPr lang="pl-PL" sz="1900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w.f</a:t>
            </a: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marR="36830" lvl="1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Udostępniania obiektów dla działalności sportowo-rekreacyjnej zorganizowanej oraz do indywidualnego użytkowania. </a:t>
            </a:r>
          </a:p>
          <a:p>
            <a:pPr marL="457200" marR="36830" lvl="1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endParaRPr lang="pl-PL" sz="19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Obiekty sportowe mogą być użytkowane jedynie zgodnie z ich przeznaczeniem.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Warunki korzystania ze specjalistycznych obiektów i urządzeń sportowych określają odrębne regulaminy.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Na całym terenie Ośrodka zabrania się: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wnoszenia i spożywania alkoholu,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palenia tytoniu,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przebywania osobom nietrzeźwym,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wprowadzania psów, </a:t>
            </a:r>
          </a:p>
          <a:p>
            <a:pPr marL="0" marR="36830" indent="0" fontAlgn="base">
              <a:lnSpc>
                <a:spcPct val="112000"/>
              </a:lnSpc>
              <a:spcAft>
                <a:spcPts val="70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9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samowolnego korzystania z obiektów i urządzeń, - używania słów wulgarnych i obraźliwych. </a:t>
            </a:r>
          </a:p>
          <a:p>
            <a:pPr marL="0" marR="40640" indent="0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endParaRPr lang="pl-PL" sz="1900" b="1" dirty="0">
              <a:ea typeface="Times New Roman" panose="02020603050405020304" pitchFamily="18" charset="0"/>
            </a:endParaRPr>
          </a:p>
          <a:p>
            <a:pPr marL="0" marR="40640" indent="0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endParaRPr lang="pl-PL" sz="1500" dirty="0">
              <a:ea typeface="Times New Roman" panose="02020603050405020304" pitchFamily="18" charset="0"/>
            </a:endParaRPr>
          </a:p>
          <a:p>
            <a:pPr marL="12700" indent="-6350" algn="ctr">
              <a:lnSpc>
                <a:spcPct val="107000"/>
              </a:lnSpc>
              <a:spcAft>
                <a:spcPts val="185"/>
              </a:spcAft>
            </a:pPr>
            <a:endParaRPr lang="pl-PL" sz="1300" dirty="0">
              <a:ea typeface="Times New Roman" panose="02020603050405020304" pitchFamily="18" charset="0"/>
            </a:endParaRPr>
          </a:p>
          <a:p>
            <a:pPr marL="228600" indent="0">
              <a:lnSpc>
                <a:spcPct val="107000"/>
              </a:lnSpc>
              <a:spcAft>
                <a:spcPts val="245"/>
              </a:spcAft>
              <a:buFont typeface="Wingdings 3" charset="2"/>
              <a:buNone/>
            </a:pPr>
            <a:endParaRPr lang="pl-PL" sz="1300" dirty="0">
              <a:ea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478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2FBD9D7C-0691-2A35-452B-163A28C0465F}"/>
              </a:ext>
            </a:extLst>
          </p:cNvPr>
          <p:cNvSpPr txBox="1">
            <a:spLocks/>
          </p:cNvSpPr>
          <p:nvPr/>
        </p:nvSpPr>
        <p:spPr>
          <a:xfrm>
            <a:off x="531845" y="531845"/>
            <a:ext cx="11215396" cy="510047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36830" indent="0" fontAlgn="base">
              <a:lnSpc>
                <a:spcPct val="112000"/>
              </a:lnSpc>
              <a:spcAft>
                <a:spcPts val="4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Osoby korzystające z obiektów sportowych zobowiązane są do zgłaszania wszelkich nieprawidłowości zagrażających bezpieczeństwu użytkowników obiektów sportowych o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środka.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Korzystanie z obiektów może odbywać się w oparciu o szczegółowe regulaminy.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Za zniszczenia wynikające z niewłaściwego użytkowania boiska, bieżni i urządzeń sportowych, znajdujących się na terenie </a:t>
            </a:r>
            <a:r>
              <a:rPr lang="pl-PL" sz="1600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odpowiedzialność finansową ponosi wynajmujący.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Wszystkich użytkowników obiektów sportowych </a:t>
            </a:r>
            <a:r>
              <a:rPr lang="pl-PL" sz="1600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obowiązuje odpowiedni strój i obuwie sportowe.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Za bezpieczeństwo grup zorganizowanych odpowiada osoba prowadząca zajęcia.     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Indywidualni użytkownicy, korzystają z obiektów sportowych </a:t>
            </a:r>
            <a:r>
              <a:rPr lang="pl-PL" sz="1600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własną odpowiedzialność.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Użytkownicy nie przestrzegający niniejszego regulaminu będą pozbawieni możliwości korzystania z obiektów </a:t>
            </a:r>
            <a:r>
              <a:rPr lang="pl-PL" sz="1600" dirty="0" err="1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Ośrodek jest czynny we wszystkie dni tygodnia w godzinach  8.00-22.00.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Kategorycznie zabrania się parkowania samochodów w miejscach do tego nie przeznaczonych. </a:t>
            </a:r>
          </a:p>
          <a:p>
            <a:pPr marL="0" marR="36830" indent="0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6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Samochody mogą być pozostawiane wyłącznie na wyznaczonych parkingach. </a:t>
            </a:r>
          </a:p>
          <a:p>
            <a:pPr marL="228600" indent="0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endParaRPr lang="pl-PL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0">
              <a:lnSpc>
                <a:spcPct val="107000"/>
              </a:lnSpc>
              <a:spcAft>
                <a:spcPts val="185"/>
              </a:spcAft>
              <a:buFont typeface="Wingdings 3" charset="2"/>
              <a:buNone/>
            </a:pPr>
            <a:endParaRPr lang="pl-PL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6830" indent="0" algn="r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400" dirty="0">
                <a:uFill>
                  <a:solidFill>
                    <a:srgbClr val="000000"/>
                  </a:solidFill>
                </a:u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36830" indent="0" algn="r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r>
              <a:rPr lang="pl-PL" sz="1400" dirty="0">
                <a:uFill>
                  <a:solidFill>
                    <a:srgbClr val="000000"/>
                  </a:solidFill>
                </a:uFill>
                <a:ea typeface="Times New Roman" panose="02020603050405020304" pitchFamily="18" charset="0"/>
                <a:cs typeface="Times New Roman" panose="02020603050405020304" pitchFamily="18" charset="0"/>
              </a:rPr>
              <a:t>Prezes Ośrodka Sportu i Rekreacji w Skierniewicach</a:t>
            </a:r>
          </a:p>
          <a:p>
            <a:pPr marL="0" marR="36830" indent="0" algn="r" fontAlgn="base">
              <a:lnSpc>
                <a:spcPct val="112000"/>
              </a:lnSpc>
              <a:spcAft>
                <a:spcPts val="185"/>
              </a:spcAft>
              <a:buClr>
                <a:srgbClr val="000000"/>
              </a:buClr>
              <a:buSzPts val="1200"/>
              <a:buFont typeface="Wingdings 3" charset="2"/>
              <a:buNone/>
            </a:pPr>
            <a:endParaRPr lang="pl-PL" sz="1400" dirty="0">
              <a:uFill>
                <a:solidFill>
                  <a:srgbClr val="000000"/>
                </a:solidFill>
              </a:u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08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3">
            <a:extLst>
              <a:ext uri="{FF2B5EF4-FFF2-40B4-BE49-F238E27FC236}">
                <a16:creationId xmlns:a16="http://schemas.microsoft.com/office/drawing/2014/main" id="{FE690FE6-C717-43B1-39CB-F87E2F21303B}"/>
              </a:ext>
            </a:extLst>
          </p:cNvPr>
          <p:cNvSpPr txBox="1">
            <a:spLocks/>
          </p:cNvSpPr>
          <p:nvPr/>
        </p:nvSpPr>
        <p:spPr>
          <a:xfrm>
            <a:off x="919119" y="171722"/>
            <a:ext cx="10353762" cy="112840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LOKALIZACJA I KONTAKT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8C7628A-E04A-D3E7-046A-482100BA44C6}"/>
              </a:ext>
            </a:extLst>
          </p:cNvPr>
          <p:cNvSpPr txBox="1"/>
          <p:nvPr/>
        </p:nvSpPr>
        <p:spPr>
          <a:xfrm>
            <a:off x="566636" y="1300131"/>
            <a:ext cx="664156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900" indent="0">
              <a:buFont typeface="Wingdings 3" charset="2"/>
              <a:buNone/>
            </a:pP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Skierniewice znajduje przy ulicy Pomologicznej 10 i jest to jego siedziba główna. Położony jest tuż przy boisku 3-cio ligowej Unii Skierniewice</a:t>
            </a:r>
            <a:r>
              <a:rPr lang="pl-PL" dirty="0"/>
              <a:t>. 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9284BCFA-2064-50F6-30EA-F9F674FB2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885" y="1854169"/>
            <a:ext cx="5262157" cy="2905157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0F2529-D8ED-2A25-0A9E-D51BC6E18025}"/>
              </a:ext>
            </a:extLst>
          </p:cNvPr>
          <p:cNvSpPr txBox="1">
            <a:spLocks/>
          </p:cNvSpPr>
          <p:nvPr/>
        </p:nvSpPr>
        <p:spPr>
          <a:xfrm>
            <a:off x="581386" y="2161905"/>
            <a:ext cx="5060497" cy="510053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r>
              <a:rPr lang="pl-PL" sz="2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Kontakt</a:t>
            </a:r>
          </a:p>
          <a:p>
            <a:pPr marL="36900" indent="0">
              <a:buFont typeface="Wingdings 3" charset="2"/>
              <a:buNone/>
            </a:pPr>
            <a:endParaRPr lang="pl-PL" sz="2400" b="1" i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Adres: Skierniewice, </a:t>
            </a: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Ul. Pomologiczna 10, 96-100 Skierniewice, województwo Łódzkie.</a:t>
            </a: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Strona internetowa: </a:t>
            </a: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www.osirskierniewice.pl</a:t>
            </a:r>
            <a:endParaRPr lang="pl-PL" sz="1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Kontakt telefoniczny: 46 833 28 95</a:t>
            </a: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Kontakt mailowy: sekretariat@osirskierniewice.pl</a:t>
            </a:r>
          </a:p>
          <a:p>
            <a:pPr marL="36900" indent="0">
              <a:buFont typeface="Wingdings 3" charset="2"/>
              <a:buNone/>
            </a:pPr>
            <a:r>
              <a:rPr lang="pl-PL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Godziny otwarcia:</a:t>
            </a:r>
            <a:r>
              <a:rPr lang="pl-P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Ośrodek jest czynny we wszystkie dni tygodnia w godzinach  8.00-22.00. </a:t>
            </a:r>
          </a:p>
          <a:p>
            <a:pPr marL="36900" indent="0">
              <a:buFont typeface="Wingdings 3" charset="2"/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900" indent="0">
              <a:buFont typeface="Wingdings 3" charset="2"/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10883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F3D9BE86-2FC4-1CAF-E606-065C84D21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140" y="32996"/>
            <a:ext cx="4004666" cy="2389192"/>
          </a:xfrm>
          <a:prstGeom prst="rect">
            <a:avLst/>
          </a:prstGeom>
        </p:spPr>
      </p:pic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D63CFAD-08DC-63C4-F189-151616B8EFAE}"/>
              </a:ext>
            </a:extLst>
          </p:cNvPr>
          <p:cNvSpPr txBox="1">
            <a:spLocks/>
          </p:cNvSpPr>
          <p:nvPr/>
        </p:nvSpPr>
        <p:spPr>
          <a:xfrm>
            <a:off x="84194" y="32995"/>
            <a:ext cx="5553679" cy="284643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r>
              <a:rPr lang="pl-PL" sz="2400" b="1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Dla kogo?</a:t>
            </a:r>
          </a:p>
          <a:p>
            <a:pPr marL="36900" indent="0">
              <a:buFont typeface="Wingdings 3" charset="2"/>
              <a:buNone/>
            </a:pPr>
            <a:endParaRPr lang="pl-PL" sz="2400" b="1" i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Głównym zadaniem </a:t>
            </a:r>
            <a:r>
              <a:rPr lang="pl-PL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r>
              <a:rPr lang="pl-PL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zaspokajanie potrzeb mieszkańców Skierniewic w dziedzinie sportu i rekreacji. </a:t>
            </a:r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/>
          </a:p>
          <a:p>
            <a:pPr marL="36900" indent="0">
              <a:buFont typeface="Wingdings 3" charset="2"/>
              <a:buNone/>
            </a:pPr>
            <a:endParaRPr lang="pl-PL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</a:endParaRPr>
          </a:p>
          <a:p>
            <a:pPr marL="36900" indent="0">
              <a:buFont typeface="Wingdings 3" charset="2"/>
              <a:buNone/>
            </a:pPr>
            <a:endParaRPr lang="pl-PL" sz="2400" b="1" i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</a:endParaRPr>
          </a:p>
          <a:p>
            <a:pPr marL="36900" indent="0">
              <a:buFont typeface="Wingdings 3" charset="2"/>
              <a:buNone/>
            </a:pPr>
            <a:endParaRPr lang="pl-PL" sz="2400" b="1" i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</a:endParaRPr>
          </a:p>
          <a:p>
            <a:pPr marL="36900" indent="0">
              <a:buFont typeface="Wingdings 3" charset="2"/>
              <a:buNone/>
            </a:pPr>
            <a:endParaRPr lang="pl-PL" sz="2400" b="1" i="1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</a:endParaRPr>
          </a:p>
          <a:p>
            <a:pPr marL="36900" indent="0">
              <a:buFont typeface="Wingdings 3" charset="2"/>
              <a:buNone/>
            </a:pP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A1E8C5-2425-DED0-00B2-BA749E1184D3}"/>
              </a:ext>
            </a:extLst>
          </p:cNvPr>
          <p:cNvSpPr txBox="1">
            <a:spLocks/>
          </p:cNvSpPr>
          <p:nvPr/>
        </p:nvSpPr>
        <p:spPr>
          <a:xfrm>
            <a:off x="84194" y="2049957"/>
            <a:ext cx="10353762" cy="52655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OFERTA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Oferta jest przygotowywana dla młodych sportowców zawodowych oraz mieszkańców Skierniewic, którzy chcieliby uprawiać amatorsko szeroki wachlarz dyscyplin sportowych. Nasza profesjonalna kadra oraz nowoczesna infrastruktura tworzą idealne warunki do sportowego treningu.</a:t>
            </a: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OBIEKTACH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OSiR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można, niezależnie od pory roku uprawiać dowolną aktywność fizyczną.</a:t>
            </a: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Współpracujemy z profesjonalistami i instruktorami, z którymi organizujemy zawody sportowe, oraz kursy nauki. U nas nie liczy się wiek, liczy się zaangażowanie naszych klientów. Tworzymy idealne warunki dla seniorów, dzieci i młodzieży, nasze obiekty są dostosowane do potrzeb osób niepełnosprawnych.</a:t>
            </a:r>
          </a:p>
          <a:p>
            <a:pPr marL="36900" indent="0">
              <a:buFont typeface="Wingdings 3" charset="2"/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255042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ymbol zastępczy zawartości 2">
            <a:extLst>
              <a:ext uri="{FF2B5EF4-FFF2-40B4-BE49-F238E27FC236}">
                <a16:creationId xmlns:a16="http://schemas.microsoft.com/office/drawing/2014/main" id="{0944EE45-EFFE-A858-4BA7-7213418078E1}"/>
              </a:ext>
            </a:extLst>
          </p:cNvPr>
          <p:cNvSpPr txBox="1">
            <a:spLocks/>
          </p:cNvSpPr>
          <p:nvPr/>
        </p:nvSpPr>
        <p:spPr>
          <a:xfrm>
            <a:off x="164766" y="269795"/>
            <a:ext cx="11664068" cy="62769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6900" indent="0">
              <a:buFont typeface="Wingdings 3" charset="2"/>
              <a:buNone/>
            </a:pPr>
            <a:r>
              <a:rPr lang="pl-PL" dirty="0"/>
              <a:t>	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DYSCYPLINY</a:t>
            </a:r>
          </a:p>
          <a:p>
            <a:pPr marL="36900" indent="0">
              <a:buFont typeface="Wingdings 3" charset="2"/>
              <a:buNone/>
            </a:pPr>
            <a:r>
              <a:rPr lang="pl-PL" dirty="0"/>
              <a:t>	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Kulturystka		Biegi		Piłka siatkowa			Piłka nożna		Piłka ręczna</a:t>
            </a: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Piłka koszykowa		Rajdy rowerowe		Rajdy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rolkarskie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Badminton</a:t>
            </a: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Nordic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walking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Boule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Tenis stołowy		Tenis ziemny		Aerobik</a:t>
            </a: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>
              <a:buFont typeface="Wingdings 3" charset="2"/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Zumba			Judo</a:t>
            </a:r>
          </a:p>
        </p:txBody>
      </p:sp>
      <p:pic>
        <p:nvPicPr>
          <p:cNvPr id="36" name="Grafika 35">
            <a:extLst>
              <a:ext uri="{FF2B5EF4-FFF2-40B4-BE49-F238E27FC236}">
                <a16:creationId xmlns:a16="http://schemas.microsoft.com/office/drawing/2014/main" id="{E15185E7-7E94-5C56-DD69-C3AA1C8D0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6598" y="1051116"/>
            <a:ext cx="771525" cy="771525"/>
          </a:xfrm>
          <a:prstGeom prst="rect">
            <a:avLst/>
          </a:prstGeom>
        </p:spPr>
      </p:pic>
      <p:pic>
        <p:nvPicPr>
          <p:cNvPr id="38" name="Grafika 37">
            <a:extLst>
              <a:ext uri="{FF2B5EF4-FFF2-40B4-BE49-F238E27FC236}">
                <a16:creationId xmlns:a16="http://schemas.microsoft.com/office/drawing/2014/main" id="{90089E98-E069-1333-6B7E-1D4F3BA09B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3445" y="1122022"/>
            <a:ext cx="771525" cy="771525"/>
          </a:xfrm>
          <a:prstGeom prst="rect">
            <a:avLst/>
          </a:prstGeom>
        </p:spPr>
      </p:pic>
      <p:pic>
        <p:nvPicPr>
          <p:cNvPr id="40" name="Grafika 39">
            <a:extLst>
              <a:ext uri="{FF2B5EF4-FFF2-40B4-BE49-F238E27FC236}">
                <a16:creationId xmlns:a16="http://schemas.microsoft.com/office/drawing/2014/main" id="{D486C20B-A4CC-0BA9-077B-CD9F524B60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35811" y="1085157"/>
            <a:ext cx="771525" cy="771525"/>
          </a:xfrm>
          <a:prstGeom prst="rect">
            <a:avLst/>
          </a:prstGeom>
        </p:spPr>
      </p:pic>
      <p:pic>
        <p:nvPicPr>
          <p:cNvPr id="42" name="Grafika 41">
            <a:extLst>
              <a:ext uri="{FF2B5EF4-FFF2-40B4-BE49-F238E27FC236}">
                <a16:creationId xmlns:a16="http://schemas.microsoft.com/office/drawing/2014/main" id="{BA50DCFE-BE6A-6680-EED2-7027DC4398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74210" y="1062131"/>
            <a:ext cx="771525" cy="771525"/>
          </a:xfrm>
          <a:prstGeom prst="rect">
            <a:avLst/>
          </a:prstGeom>
        </p:spPr>
      </p:pic>
      <p:pic>
        <p:nvPicPr>
          <p:cNvPr id="44" name="Grafika 43">
            <a:extLst>
              <a:ext uri="{FF2B5EF4-FFF2-40B4-BE49-F238E27FC236}">
                <a16:creationId xmlns:a16="http://schemas.microsoft.com/office/drawing/2014/main" id="{BF138142-B688-D8B6-9242-CB1EAB25E46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70369" y="1085157"/>
            <a:ext cx="771525" cy="771525"/>
          </a:xfrm>
          <a:prstGeom prst="rect">
            <a:avLst/>
          </a:prstGeom>
        </p:spPr>
      </p:pic>
      <p:pic>
        <p:nvPicPr>
          <p:cNvPr id="46" name="Grafika 45">
            <a:extLst>
              <a:ext uri="{FF2B5EF4-FFF2-40B4-BE49-F238E27FC236}">
                <a16:creationId xmlns:a16="http://schemas.microsoft.com/office/drawing/2014/main" id="{459A7F95-A621-A279-1D6E-70951EA56C6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86420" y="2375901"/>
            <a:ext cx="771525" cy="771525"/>
          </a:xfrm>
          <a:prstGeom prst="rect">
            <a:avLst/>
          </a:prstGeom>
        </p:spPr>
      </p:pic>
      <p:pic>
        <p:nvPicPr>
          <p:cNvPr id="48" name="Grafika 47">
            <a:extLst>
              <a:ext uri="{FF2B5EF4-FFF2-40B4-BE49-F238E27FC236}">
                <a16:creationId xmlns:a16="http://schemas.microsoft.com/office/drawing/2014/main" id="{441BE1FA-EE83-82B4-D120-C72DDE988C4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027149" y="2364882"/>
            <a:ext cx="771525" cy="771525"/>
          </a:xfrm>
          <a:prstGeom prst="rect">
            <a:avLst/>
          </a:prstGeom>
        </p:spPr>
      </p:pic>
      <p:pic>
        <p:nvPicPr>
          <p:cNvPr id="50" name="Grafika 49">
            <a:extLst>
              <a:ext uri="{FF2B5EF4-FFF2-40B4-BE49-F238E27FC236}">
                <a16:creationId xmlns:a16="http://schemas.microsoft.com/office/drawing/2014/main" id="{722C9AA2-77F5-5FE8-8CE8-7D6414CCAB9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739620" y="2389204"/>
            <a:ext cx="771525" cy="771525"/>
          </a:xfrm>
          <a:prstGeom prst="rect">
            <a:avLst/>
          </a:prstGeom>
        </p:spPr>
      </p:pic>
      <p:pic>
        <p:nvPicPr>
          <p:cNvPr id="52" name="Grafika 51">
            <a:extLst>
              <a:ext uri="{FF2B5EF4-FFF2-40B4-BE49-F238E27FC236}">
                <a16:creationId xmlns:a16="http://schemas.microsoft.com/office/drawing/2014/main" id="{1ACDCAF0-ACAC-A44A-9C28-7E8854FD7B8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798841" y="2389203"/>
            <a:ext cx="771525" cy="771525"/>
          </a:xfrm>
          <a:prstGeom prst="rect">
            <a:avLst/>
          </a:prstGeom>
        </p:spPr>
      </p:pic>
      <p:pic>
        <p:nvPicPr>
          <p:cNvPr id="54" name="Grafika 53">
            <a:extLst>
              <a:ext uri="{FF2B5EF4-FFF2-40B4-BE49-F238E27FC236}">
                <a16:creationId xmlns:a16="http://schemas.microsoft.com/office/drawing/2014/main" id="{3EFCC129-0074-D34D-D93F-5C9EFD0463F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189867" y="3792264"/>
            <a:ext cx="771525" cy="771525"/>
          </a:xfrm>
          <a:prstGeom prst="rect">
            <a:avLst/>
          </a:prstGeom>
        </p:spPr>
      </p:pic>
      <p:pic>
        <p:nvPicPr>
          <p:cNvPr id="56" name="Grafika 55">
            <a:extLst>
              <a:ext uri="{FF2B5EF4-FFF2-40B4-BE49-F238E27FC236}">
                <a16:creationId xmlns:a16="http://schemas.microsoft.com/office/drawing/2014/main" id="{066A83F8-19A7-AE87-204D-01D7F106EB1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037054" y="3792263"/>
            <a:ext cx="771525" cy="771525"/>
          </a:xfrm>
          <a:prstGeom prst="rect">
            <a:avLst/>
          </a:prstGeom>
        </p:spPr>
      </p:pic>
      <p:pic>
        <p:nvPicPr>
          <p:cNvPr id="58" name="Grafika 57">
            <a:extLst>
              <a:ext uri="{FF2B5EF4-FFF2-40B4-BE49-F238E27FC236}">
                <a16:creationId xmlns:a16="http://schemas.microsoft.com/office/drawing/2014/main" id="{6CA90437-A3B9-AAEB-74FB-F21D3DEB250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4706337" y="3721594"/>
            <a:ext cx="771525" cy="771525"/>
          </a:xfrm>
          <a:prstGeom prst="rect">
            <a:avLst/>
          </a:prstGeom>
        </p:spPr>
      </p:pic>
      <p:pic>
        <p:nvPicPr>
          <p:cNvPr id="60" name="Grafika 59">
            <a:extLst>
              <a:ext uri="{FF2B5EF4-FFF2-40B4-BE49-F238E27FC236}">
                <a16:creationId xmlns:a16="http://schemas.microsoft.com/office/drawing/2014/main" id="{E2461CC1-46C1-753B-3CE3-0112706066DC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7014343" y="3759518"/>
            <a:ext cx="771525" cy="771525"/>
          </a:xfrm>
          <a:prstGeom prst="rect">
            <a:avLst/>
          </a:prstGeom>
        </p:spPr>
      </p:pic>
      <p:pic>
        <p:nvPicPr>
          <p:cNvPr id="62" name="Grafika 61">
            <a:extLst>
              <a:ext uri="{FF2B5EF4-FFF2-40B4-BE49-F238E27FC236}">
                <a16:creationId xmlns:a16="http://schemas.microsoft.com/office/drawing/2014/main" id="{27B03720-FAAF-41CF-7FD3-215EC31B5477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8570366" y="3721593"/>
            <a:ext cx="771525" cy="771525"/>
          </a:xfrm>
          <a:prstGeom prst="rect">
            <a:avLst/>
          </a:prstGeom>
        </p:spPr>
      </p:pic>
      <p:pic>
        <p:nvPicPr>
          <p:cNvPr id="64" name="Grafika 63">
            <a:extLst>
              <a:ext uri="{FF2B5EF4-FFF2-40B4-BE49-F238E27FC236}">
                <a16:creationId xmlns:a16="http://schemas.microsoft.com/office/drawing/2014/main" id="{2C16F7BA-319E-BED2-A639-544E173CB912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719947" y="5130352"/>
            <a:ext cx="771525" cy="771525"/>
          </a:xfrm>
          <a:prstGeom prst="rect">
            <a:avLst/>
          </a:prstGeom>
        </p:spPr>
      </p:pic>
      <p:pic>
        <p:nvPicPr>
          <p:cNvPr id="66" name="Grafika 65">
            <a:extLst>
              <a:ext uri="{FF2B5EF4-FFF2-40B4-BE49-F238E27FC236}">
                <a16:creationId xmlns:a16="http://schemas.microsoft.com/office/drawing/2014/main" id="{FD157DA6-1C9B-3D6C-774D-145DEF7892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70927" y="5130352"/>
            <a:ext cx="7715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77413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1234</Words>
  <Application>Microsoft Office PowerPoint</Application>
  <PresentationFormat>Panoramiczny</PresentationFormat>
  <Paragraphs>175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Calisto MT</vt:lpstr>
      <vt:lpstr>Times New Roman</vt:lpstr>
      <vt:lpstr>Wingdings 3</vt:lpstr>
      <vt:lpstr>Motyw pakietu Office</vt:lpstr>
      <vt:lpstr>Wyższa Szkoła Edukacja w Sporcie Specjalność: Menedżer Obiektu Sportowego*/Menedżer Sportu*  PROJEKT MENEDŻERSKI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Rezerwacje obiektów </vt:lpstr>
      <vt:lpstr>Prezentacja programu PowerPoint</vt:lpstr>
      <vt:lpstr>Prezentacja programu PowerPoint</vt:lpstr>
      <vt:lpstr>5. ANALIZA SWOT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Damian Jerzy Pruszkowski</dc:creator>
  <cp:lastModifiedBy>Maciej Słowak</cp:lastModifiedBy>
  <cp:revision>11</cp:revision>
  <dcterms:created xsi:type="dcterms:W3CDTF">2023-12-21T18:01:43Z</dcterms:created>
  <dcterms:modified xsi:type="dcterms:W3CDTF">2025-10-25T02:47:01Z</dcterms:modified>
</cp:coreProperties>
</file>