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BE75C5-6A42-3545-BAF3-3532489B95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Zarządzanie Klubem Sportowym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752C8D12-DD7A-4AF1-8B26-49FF3FE836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7594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48FE28-72DF-9546-A883-5BE21E895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/>
              <a:t>Uczniowski Klub Sportowy </a:t>
            </a:r>
            <a:br>
              <a:rPr lang="pl-PL"/>
            </a:br>
            <a:r>
              <a:rPr lang="pl-PL"/>
              <a:t> Kandydata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B012A9-DD7D-DD46-811E-AEF3A1E02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/>
              <a:t>Zgodnie z art. 3 ust. 1 Ustawy z 7 kwietnia 1989 r. Prawo o stowarzyszeniach „Prawo tworzenia stowarzyszeń przysługuje obywatelom polskim mającym pełną zdolność do czynności prawnych i nie pozbawionym praw publicznych.”</a:t>
            </a:r>
          </a:p>
          <a:p>
            <a:r>
              <a:rPr lang="pl-PL"/>
              <a:t>Wymóg został ograniczony do 7 osób, ale – co bardzo ważne – założyciele muszą być dorośli i spełniać kilka innych warunków:
- Być obywatelami polskimi,
- Mieć pełną zdolność do czynności prawnych,
- Nie być pozbawionymi praw publicznych;
Nie obowiązuje górna granica liczby założycieli. Ważne, aby było ich co najmniej siedmiu. Członkowie muszą wybrać spośród siebie komitet założycielski lub władze klubu, a także uchwalić statut.</a:t>
            </a:r>
          </a:p>
        </p:txBody>
      </p:sp>
    </p:spTree>
    <p:extLst>
      <p:ext uri="{BB962C8B-B14F-4D97-AF65-F5344CB8AC3E}">
        <p14:creationId xmlns:p14="http://schemas.microsoft.com/office/powerpoint/2010/main" val="3032188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BB6AB9-A7AA-704A-A069-26971CC08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201" y="76761"/>
            <a:ext cx="9404723" cy="1976157"/>
          </a:xfrm>
        </p:spPr>
        <p:txBody>
          <a:bodyPr/>
          <a:lstStyle/>
          <a:p>
            <a:r>
              <a:rPr lang="pl-PL">
                <a:solidFill>
                  <a:schemeClr val="tx1"/>
                </a:solidFill>
              </a:rPr>
              <a:t> </a:t>
            </a:r>
            <a:r>
              <a:rPr lang="pl-PL" b="0" i="0" u="none" strike="noStrike" cap="all">
                <a:solidFill>
                  <a:schemeClr val="tx1"/>
                </a:solidFill>
                <a:effectLst/>
                <a:latin typeface="Impact" panose="02000000000000000000" pitchFamily="2" charset="0"/>
              </a:rPr>
              <a:t>JAKIE INFORMACJE MUSI ZAWIERAĆ STATUT UCZNIOWSKIEGO KLUBU SPORTOWEGO</a:t>
            </a:r>
            <a:r>
              <a:rPr lang="pl-PL" b="0" i="0" u="none" strike="noStrike" cap="all">
                <a:solidFill>
                  <a:schemeClr val="accent5"/>
                </a:solidFill>
                <a:effectLst/>
                <a:latin typeface="Impact" panose="02000000000000000000" pitchFamily="2" charset="0"/>
              </a:rPr>
              <a:t>?</a:t>
            </a:r>
            <a:br>
              <a:rPr lang="pl-PL" b="0" i="0" u="none" strike="noStrike" cap="all">
                <a:solidFill>
                  <a:schemeClr val="accent5"/>
                </a:solidFill>
                <a:effectLst/>
                <a:latin typeface="Impact" panose="02000000000000000000" pitchFamily="2" charset="0"/>
              </a:rPr>
            </a:br>
            <a:endParaRPr lang="pl-PL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7D57C0-53EF-7847-AC98-04BEE6B8D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311" y="1552855"/>
            <a:ext cx="8946541" cy="5228384"/>
          </a:xfrm>
        </p:spPr>
        <p:txBody>
          <a:bodyPr>
            <a:noAutofit/>
          </a:bodyPr>
          <a:lstStyle/>
          <a:p>
            <a:r>
              <a:rPr lang="pl-PL" sz="1600"/>
              <a:t> W statucie Uczniowskiego Klubu Sportowego trzeba zawrzeć takie informacje, jak:
- Nazwa klubu i Siedziba klubu
- Teren działania,
- Cele funkcjonowania klubu oraz sposoby ich realizacji,
- Sposób nabywania i utraty członkostwa w klubie, oraz Prawa i obowiązki członków,
- Władze klubu, tryb ich wyboru, kompetencje władz oraz tryb uzupełniania składu,
- Metody reprezentowania klubu,
- Sposoby zaciągania zobowiązań majątkowych,
- Warunki ważności uchwał,
- Sposób pozyskiwania środków finansowych,
- Składki członkowskie,
- Zasady dokonywania zmian w statucie,
- Procedura rozwiązania klubu.</a:t>
            </a:r>
          </a:p>
        </p:txBody>
      </p:sp>
    </p:spTree>
    <p:extLst>
      <p:ext uri="{BB962C8B-B14F-4D97-AF65-F5344CB8AC3E}">
        <p14:creationId xmlns:p14="http://schemas.microsoft.com/office/powerpoint/2010/main" val="214429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2CCC14-4490-CF42-9A6B-AD9E7535C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/>
              <a:t>Struktura Organizacyjna </a:t>
            </a:r>
            <a:br>
              <a:rPr lang="pl-PL"/>
            </a:br>
            <a:r>
              <a:rPr lang="pl-PL"/>
              <a:t>Zarządu Klubu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D6FB9F-63AC-7D4F-B0A9-6A842257A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/>
              <a:t>Posiedzenia Zarządu zwołuje Prezes zgodnie z zatwierdzonym planem lub na wniosek co najmniej ½ członków Zarządu .</a:t>
            </a:r>
          </a:p>
          <a:p>
            <a:r>
              <a:rPr lang="pl-PL"/>
              <a:t>Uchwały Zarządu Klubu podejmowane są zwykłą większością głosów przy obecności przynajmniej 50 % członków. </a:t>
            </a:r>
          </a:p>
          <a:p>
            <a:r>
              <a:rPr lang="pl-PL"/>
              <a:t>Zarząd składa sprawozdanie z działalności Klubu na Walnym Zebraniu Członków zwołanym w trybie określonym w Statucie.</a:t>
            </a:r>
          </a:p>
          <a:p>
            <a:r>
              <a:rPr lang="pl-PL"/>
              <a:t>Zarząd ma całkowitą odpowiedzialność widząc, że klub działa sprawnie i  skutecznie to kontroluje kierunek, w którym porusza się klub i akty do nadzorowanie codziennego działania klubu. </a:t>
            </a:r>
          </a:p>
          <a:p>
            <a:r>
              <a:rPr lang="pl-PL"/>
              <a:t>Zarząd jest skuteczny tylko jeśli działa jako zespół. To nadaje siłę i wartość. </a:t>
            </a:r>
          </a:p>
          <a:p>
            <a:r>
              <a:rPr lang="pl-PL"/>
              <a:t>Pozwala on na wykorzystanie talentów i potencjału każdego członka, dzieląc się odpowiedzialnością. Członkowie zarządu muszą być przygotowani do wypełniania swoich obowiązków i ich podjęcia. W zależności od konkretnego powołania członków zarządu, ich zdolności powinny się różnić w zależności od zadań. </a:t>
            </a:r>
          </a:p>
          <a:p>
            <a:r>
              <a:rPr lang="pl-PL"/>
              <a:t>Zarzad Klubu składa się z Trzech Postawowych Pionów: Pion Sportowy; Pion Organizacyjny; oraz Pion Finansowy. </a:t>
            </a:r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387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1102DA-0845-AC4C-BF58-95F41A6E6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Struktura organizacyjna zarządu</a:t>
            </a:r>
            <a:br>
              <a:rPr lang="pl-PL"/>
            </a:br>
            <a:endParaRPr lang="pl-PL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BBFA4F4-5306-9249-B1C5-66CC5DE4E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052918"/>
            <a:ext cx="8946541" cy="4195481"/>
          </a:xfrm>
        </p:spPr>
        <p:txBody>
          <a:bodyPr>
            <a:normAutofit fontScale="70000" lnSpcReduction="20000"/>
          </a:bodyPr>
          <a:lstStyle/>
          <a:p>
            <a:r>
              <a:rPr lang="pl-PL"/>
              <a:t>Zarząd składa się od 2-7 osób  i każda z nich ma takie same uprawnienia, ale różne funkcje. Podział jest istotny, gdyż jedna osoba nie ogarnie wszystkich zadań. </a:t>
            </a:r>
          </a:p>
          <a:p>
            <a:r>
              <a:rPr lang="pl-PL"/>
              <a:t>Dla przykładu zarząd 3 osobowy;</a:t>
            </a:r>
          </a:p>
          <a:p>
            <a:r>
              <a:rPr lang="pl-PL"/>
              <a:t> Pion Organizacyjny to PREZES </a:t>
            </a:r>
          </a:p>
          <a:p>
            <a:r>
              <a:rPr lang="pl-PL"/>
              <a:t>Pion Finansowy To np: Sekretarz / Skarbnik</a:t>
            </a:r>
          </a:p>
          <a:p>
            <a:r>
              <a:rPr lang="pl-PL"/>
              <a:t>Pion Sportowy To np: Wiceprezes. </a:t>
            </a:r>
          </a:p>
          <a:p>
            <a:r>
              <a:rPr lang="pl-PL"/>
              <a:t>Przy takim podziale Podział obowiązków jest następujący </a:t>
            </a:r>
          </a:p>
          <a:p>
            <a:r>
              <a:rPr lang="pl-PL"/>
              <a:t>Prezes – (inwestycje, sprawy członkowskie i organizacyjne)</a:t>
            </a:r>
          </a:p>
          <a:p>
            <a:r>
              <a:rPr lang="pl-PL"/>
              <a:t>Wiceprezes – (kontakt z mediami, sponsorzy, org. Zawodów, wyjazdów, treningów)
Sekretarz /Skarbnik – (sprawy finansowe , zbieranie składek, obsługa konta bankowego)
Ogólnie 3 osobowy zarząd w zupełności wystarcza. Do zarządu najlepiej zgłosić ogarnięte odpowiedzialne osoby, które chcą coś robić dla rozwoju Klubu. Zarząd może zostać zmieniony przez walne zebranie w każdej chwili. Walne może zwołać komisja rewizyjna, lub sam Zarząd.
 </a:t>
            </a:r>
          </a:p>
          <a:p>
            <a:pPr marL="0" indent="0">
              <a:buNone/>
            </a:pPr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2139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8D7F88-ECCD-1E4B-AA58-3063B891C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0"/>
            <a:ext cx="9404723" cy="836839"/>
          </a:xfrm>
        </p:spPr>
        <p:txBody>
          <a:bodyPr/>
          <a:lstStyle/>
          <a:p>
            <a:r>
              <a:rPr lang="pl-PL"/>
              <a:t>Zadania Funkcyjne w Zarządzie.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4C4CFD-1E20-C048-975E-8232811DD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660" y="1010330"/>
            <a:ext cx="11960679" cy="5643564"/>
          </a:xfrm>
        </p:spPr>
        <p:txBody>
          <a:bodyPr>
            <a:normAutofit fontScale="70000" lnSpcReduction="20000"/>
          </a:bodyPr>
          <a:lstStyle/>
          <a:p>
            <a:r>
              <a:rPr lang="pl-PL"/>
              <a:t>Zakresy działania członków Zarządu przedstawiają się następująco :
PREZES KLUBU
Prezes kieruje pracą Zarządu Klubu . </a:t>
            </a:r>
          </a:p>
          <a:p>
            <a:r>
              <a:rPr lang="pl-PL"/>
              <a:t>Reprezentuje Klub wobec władz samorządu terytorialnego jak i władz centralnych oraz środków masowego przekazu w sprawach , które dotyczą całokształtu działalności Klubu . </a:t>
            </a:r>
          </a:p>
          <a:p>
            <a:r>
              <a:rPr lang="pl-PL"/>
              <a:t>Podpisuje w imieniu Zarządu Klubu umowę o pracę i innych umów cywilnoprawnych. Nadzoruje sporządzanie wszelkiego rodzaju sprawozdań statystycznych. Przygotowuje projekty zmian w Statucie i Regulaminie Klubu .
WICEPREZES np:  DS. SPORTOWYCH
Kieruje działalnością sportową Klubu i sekcji sportowyc. Nadzoruje pracę szkoleniowców i dokonuje oceny ich pracy. </a:t>
            </a:r>
          </a:p>
          <a:p>
            <a:r>
              <a:rPr lang="pl-PL"/>
              <a:t>Opracowuje programy działania Klubu w zakresie sportu . Organizuje i współorganizuje z trenerami obozy sportowe i zgrupowania .</a:t>
            </a:r>
          </a:p>
          <a:p>
            <a:r>
              <a:rPr lang="pl-PL"/>
              <a:t>Sprawuje nadzór i dba o wyposażenie sekcji w niezbędny sprzęt sportowy .
Sporządza roczne sprawozdania ( opisowe i statystyczne ) z działalności sportowej .
SEKRETARZ/ SKARBNIK
Opracowuje z roczny budżet Klubu na podstawie propozycji złożonych przez wiceprezesa ds. Sportowych w zakresie działalności sportowej, działalności gospodarczej i utrzymania obiektów sportowych.
Nadzoruje realizację zatwierdzonego przez Zarząd budżetu Klubu i gospodarkę finansową Klubu .
Podejmuje zobowiązania finansowe samodzielnie z wyłączeniem spraw zastrzeżonych dla władz Klubu
Składa Zarządowi Klubu kwartalne sprawozdania z wyników finansowych osiąganych przez Klub .
Uruchamia środki finansowe na działalność Klubu w granicach określonych planem dochodów i wydatków z uwzględnieniem sytuacji finansowej Klubu</a:t>
            </a:r>
          </a:p>
        </p:txBody>
      </p:sp>
    </p:spTree>
    <p:extLst>
      <p:ext uri="{BB962C8B-B14F-4D97-AF65-F5344CB8AC3E}">
        <p14:creationId xmlns:p14="http://schemas.microsoft.com/office/powerpoint/2010/main" val="2892980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3E9482-8DB7-B545-99ED-063BB5D63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649586"/>
          </a:xfrm>
        </p:spPr>
        <p:txBody>
          <a:bodyPr/>
          <a:lstStyle/>
          <a:p>
            <a:r>
              <a:rPr lang="pl-PL"/>
              <a:t>Struktura Organizacyjna Zarządu Klubu – Zadania Zarządu Klubu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2028F0-80ED-3947-8B61-5EBD8D5DC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826759"/>
            <a:ext cx="8946541" cy="442164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l-PL" sz="3400"/>
              <a:t>Zarząd Klubu jako najwyższa władza pomiędzy Walnymi Zgromadzeniami ma prawo do wyłącznych decyzji w następujących sprawach :
1.Tworzenie i likwidacja sekcji sportowych .</a:t>
            </a:r>
          </a:p>
          <a:p>
            <a:pPr marL="0" indent="0">
              <a:buNone/>
            </a:pPr>
            <a:r>
              <a:rPr lang="pl-PL" sz="3400"/>
              <a:t>2 Ustalanie planów działania zgodnie z kierunkami określonymi przez Walne Zebranie oraz zatwierdzanie rocznych planów dochodów i wydatków Klubu .</a:t>
            </a:r>
          </a:p>
          <a:p>
            <a:pPr marL="0" indent="0">
              <a:buNone/>
            </a:pPr>
            <a:r>
              <a:rPr lang="pl-PL" sz="3400"/>
              <a:t>3.Sprawowanie nadzoru nad pracą sekcji sportowych oraz działalnością gospodarczą .
4. Ustalenie wysokości wpisowego oraz składek członWiceprezesa.</a:t>
            </a:r>
          </a:p>
          <a:p>
            <a:pPr marL="0" indent="0">
              <a:buNone/>
            </a:pPr>
            <a:r>
              <a:rPr lang="pl-PL" sz="3400"/>
              <a:t>5.Nakładanie kar dyscyplinarnych na zawodników i działaczy .
6.Zarządzanie działalnością programową i finansowo-gospodarczą Klubu .
7. Podejmowanie istotnych decyzji finansowych w ramach uchwalonego budżetu Klubu .
8. Podejmowanie decyzji w sprawie udzielania zwolnień zawodników do innych klubów po uzyskaniu opinii Wiceprezesa ds. Sportowych .
9. Wyróżnienie i nagradzanie członków , działaczy i pracowników Klubu , ustalanie zasad premiowania zawodników za osiągnięcia sportowe .
10. Przyjmowanie i zwalnianie członków Klubu .
11. Sprawowanie nadzoru nad działalnością sekcji sportowych</a:t>
            </a:r>
            <a:r>
              <a:rPr lang="pl-PL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1563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99809-5E2B-624F-A9CA-21BB10126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788980" y="224517"/>
            <a:ext cx="9404723" cy="1643063"/>
          </a:xfrm>
        </p:spPr>
        <p:txBody>
          <a:bodyPr/>
          <a:lstStyle/>
          <a:p>
            <a:pPr algn="ctr"/>
            <a:r>
              <a:rPr lang="pl-PL"/>
              <a:t> Komisja Rewizyjna</a:t>
            </a:r>
            <a:br>
              <a:rPr lang="pl-PL"/>
            </a:br>
            <a:r>
              <a:rPr lang="pl-PL"/>
              <a:t>i jej Skład  </a:t>
            </a:r>
            <a:br>
              <a:rPr lang="pl-PL"/>
            </a:br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07B9DF-4B10-FE45-A5C4-89A49E711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979839"/>
            <a:ext cx="8946541" cy="4490356"/>
          </a:xfrm>
        </p:spPr>
        <p:txBody>
          <a:bodyPr>
            <a:normAutofit/>
          </a:bodyPr>
          <a:lstStyle/>
          <a:p>
            <a:r>
              <a:rPr lang="pl-PL" sz="1600"/>
              <a:t> Komisja Rewizyjna jest organem kontroli wewnętrznej Klubu.</a:t>
            </a:r>
          </a:p>
          <a:p>
            <a:r>
              <a:rPr lang="pl-PL" sz="1600"/>
              <a:t> Komisja Rewizyjna jest w składzie 3-5 osób.</a:t>
            </a:r>
          </a:p>
          <a:p>
            <a:r>
              <a:rPr lang="pl-PL" sz="1600"/>
              <a:t> Komisja Rewizyjna wyłania ze swojego składu Przewodniczącego oraz jego zastępcę.</a:t>
            </a:r>
          </a:p>
          <a:p>
            <a:r>
              <a:rPr lang="pl-PL" sz="1600"/>
              <a:t>Trzeba PAMIĘTAĆ!!!! </a:t>
            </a:r>
          </a:p>
          <a:p>
            <a:r>
              <a:rPr lang="pl-PL" sz="1600"/>
              <a:t>1) Członkowie Komisji Rewizyjnej nie mogą być członkami organu zarządzającego ani pozostawać z nimi w związku małżeńskim, we wspólnym pożyciu, w stosunku po-krewieństwa, powinowactwa lub podległości służbowej,</a:t>
            </a:r>
          </a:p>
          <a:p>
            <a:r>
              <a:rPr lang="pl-PL" sz="1600"/>
              <a:t>2)Członkiem Komisji Rewizyjnej nie może być osoba skazana prawomocnym wyrokiem za przestępstwo umyślne ścigane z oskarżenia publicznego lub za przestępstwo skarbowe. </a:t>
            </a:r>
          </a:p>
        </p:txBody>
      </p:sp>
    </p:spTree>
    <p:extLst>
      <p:ext uri="{BB962C8B-B14F-4D97-AF65-F5344CB8AC3E}">
        <p14:creationId xmlns:p14="http://schemas.microsoft.com/office/powerpoint/2010/main" val="1886979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4D4B11-8FBF-C44B-ACE7-ED3AEC8C0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452718"/>
            <a:ext cx="9404723" cy="1400530"/>
          </a:xfrm>
        </p:spPr>
        <p:txBody>
          <a:bodyPr/>
          <a:lstStyle/>
          <a:p>
            <a:pPr algn="ctr"/>
            <a:r>
              <a:rPr lang="pl-PL"/>
              <a:t>KOMISJA REWIZYJNA</a:t>
            </a:r>
            <a:br>
              <a:rPr lang="pl-PL"/>
            </a:br>
            <a:r>
              <a:rPr lang="pl-PL"/>
              <a:t>I JEJ ZADANIA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920781B-84E5-9041-AAA0-F34ECC9AE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464" y="2135968"/>
            <a:ext cx="8946541" cy="4195481"/>
          </a:xfrm>
        </p:spPr>
        <p:txBody>
          <a:bodyPr>
            <a:normAutofit fontScale="55000" lnSpcReduction="20000"/>
          </a:bodyPr>
          <a:lstStyle/>
          <a:p>
            <a:r>
              <a:rPr lang="pl-PL" sz="4000"/>
              <a:t>Do kompetencji Komisji Rewizyjnej należy:</a:t>
            </a:r>
          </a:p>
          <a:p>
            <a:r>
              <a:rPr lang="pl-PL" sz="4000"/>
              <a:t>a. Kontrola całokształtu działalności ze szczególnym uwzględnieniem gospodarki majątkowej i finansowej Klubu,</a:t>
            </a:r>
          </a:p>
          <a:p>
            <a:r>
              <a:rPr lang="pl-PL" sz="4000"/>
              <a:t>b. Kontrola opłacania składek członkowskich,
c. Składanie sprawozdań na Walnych Zgromadzeniach wraz z oceną działalności  i wnioskiem dotyczącym udzielenia absolutorium Zarządowi Klubu oraz oceną  działalności Prezesa Klubu,
d. Przedstawianie Zarządowi Klubu i Prezesowi Klubu wniosków merytorycznych  dotyczących działalności Klubu.</a:t>
            </a:r>
          </a:p>
          <a:p>
            <a:r>
              <a:rPr lang="pl-PL" sz="4000"/>
              <a:t>E. występowanie z wnioskiem zwołania Nadzwyczajnego Walnego Zgromadzenia. </a:t>
            </a:r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3176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1DBE86-2CE3-0B4D-A786-FF8C2F45D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758879"/>
            <a:ext cx="9404723" cy="1400530"/>
          </a:xfrm>
        </p:spPr>
        <p:txBody>
          <a:bodyPr/>
          <a:lstStyle/>
          <a:p>
            <a:r>
              <a:rPr lang="pl-PL"/>
              <a:t>Komisja Rewizyjna i jej Działanie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CBD568-977A-B14F-B7A9-BB0B2B446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sz="2400"/>
              <a:t>Kontrola całokształtu działalności, odbywa się jeden raz w roku!!! </a:t>
            </a:r>
          </a:p>
          <a:p>
            <a:endParaRPr lang="pl-PL" sz="2400"/>
          </a:p>
          <a:p>
            <a:r>
              <a:rPr lang="pl-PL" sz="2400"/>
              <a:t>Komisja Rewizyjna działa zgodnie z uchwalonym przez siebie regulaminem.</a:t>
            </a:r>
          </a:p>
          <a:p>
            <a:r>
              <a:rPr lang="pl-PL" sz="2400"/>
              <a:t>Uchwały Komisji Rewizyjnej zapadają zwykłą większością głosów przy obecności przynajmniej trzech członków składu Komisji.</a:t>
            </a:r>
          </a:p>
          <a:p>
            <a:r>
              <a:rPr lang="pl-PL" sz="2400"/>
              <a:t>W razie, gdy skład Zarządu lub Komisji Rewizyjnej ulegnie zmniejszeniu w czasie trwania kadencji, uzupełnienie składu organu może nastąpić w drodze kooptacji, której dokonują pozostali członkowie organu. W trybie tym nie można powołać więcej niż połowy składu organu.</a:t>
            </a:r>
          </a:p>
        </p:txBody>
      </p:sp>
    </p:spTree>
    <p:extLst>
      <p:ext uri="{BB962C8B-B14F-4D97-AF65-F5344CB8AC3E}">
        <p14:creationId xmlns:p14="http://schemas.microsoft.com/office/powerpoint/2010/main" val="1531650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20DF93-94D3-7541-86B0-C9B42AB28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/>
              <a:t>UKS –  Uczniowski Klub Sportowy</a:t>
            </a:r>
            <a:br>
              <a:rPr lang="pl-PL"/>
            </a:br>
            <a:r>
              <a:rPr lang="pl-PL"/>
              <a:t>CZYM JEST I JAK GO ZAŁOŻYĆ?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2E2A92-2570-FF49-B33A-0468154E6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/>
              <a:t>Uczniowskie Kluby Sportowe, To specyficzny rodzaj stowarzyszeń, które między innymi nie mogą prowadzić działalności gospodarczej. </a:t>
            </a:r>
          </a:p>
          <a:p>
            <a:r>
              <a:rPr lang="pl-PL"/>
              <a:t>Uczniowskie Kluby Sportowe, choć są stowarzyszeniami, to nie mogą zostać wpisane do Krajowego Rejestru Sądowego. Nie oznacza to jednak, że w ogóle się ich nie ewidencjonuje. Każdy nowoutworzony UKS podlega wpisowi do rejestru starosty właściwego ze względu na obszar działalności klubu.
Aby uzyskać taki wpis, należy złożyć wniosek wraz z:
- Statutem,
- Listą założycieli, zawierającą ich imiona i nazwiska, daty i miejsca urodzenia, numery PESEL, miejsca zamieszkania oraz własnoręczne podpisy,
- Informację o adresie siedziby klubu.
Starosta może również wymagać przedstawienia protokołu z zebrania założycielskiego oraz listy obecności z podpisami minimum siedmiu założycieli (warto o to dopytać przed złożeniem wniosku, by nie przeciągać procedury rejestracji).
Starosta ma 30 dni na dokonanie wpisu, o ile nie stwierdzi żadnych nieprawidłowości. Złożenie wniosku wiąże się z opłatą administracyjną w wysokości 10 złotych. Po wpisaniu UKS do ewidencji starostwa, klub automatycznie uzyskuje osobowość prawną. Wówczas należy dokonać wyboru komisji rewizyjnej i przesłać do starostwa (w ciągu najpóźniej 14 dni) protokół z walnego zebrania oraz odpisy podjętych uchwał. Na sam koniec nowy Uczniowski Klub Sportowy powinien uzyskać numer REGON, NIP oraz założyć konto bankowe.</a:t>
            </a:r>
          </a:p>
        </p:txBody>
      </p:sp>
    </p:spTree>
    <p:extLst>
      <p:ext uri="{BB962C8B-B14F-4D97-AF65-F5344CB8AC3E}">
        <p14:creationId xmlns:p14="http://schemas.microsoft.com/office/powerpoint/2010/main" val="978269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1479</Words>
  <Application>Microsoft Office PowerPoint</Application>
  <PresentationFormat>Panoramiczny</PresentationFormat>
  <Paragraphs>55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Impact</vt:lpstr>
      <vt:lpstr>Wingdings 3</vt:lpstr>
      <vt:lpstr>Jon</vt:lpstr>
      <vt:lpstr>Zarządzanie Klubem Sportowym</vt:lpstr>
      <vt:lpstr>Struktura Organizacyjna  Zarządu Klubu</vt:lpstr>
      <vt:lpstr>Struktura organizacyjna zarządu </vt:lpstr>
      <vt:lpstr>Zadania Funkcyjne w Zarządzie. </vt:lpstr>
      <vt:lpstr>Struktura Organizacyjna Zarządu Klubu – Zadania Zarządu Klubu</vt:lpstr>
      <vt:lpstr> Komisja Rewizyjna i jej Skład   </vt:lpstr>
      <vt:lpstr>KOMISJA REWIZYJNA I JEJ ZADANIA </vt:lpstr>
      <vt:lpstr>Komisja Rewizyjna i jej Działanie </vt:lpstr>
      <vt:lpstr>UKS –  Uczniowski Klub Sportowy CZYM JEST I JAK GO ZAŁOŻYĆ?</vt:lpstr>
      <vt:lpstr>Uczniowski Klub Sportowy   Kandydata</vt:lpstr>
      <vt:lpstr> JAKIE INFORMACJE MUSI ZAWIERAĆ STATUT UCZNIOWSKIEGO KLUBU SPORTOWEGO?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Zarządzanie Klubem Sportowym</dc:title>
  <dc:creator>sportowiec96@gmail.com</dc:creator>
  <cp:lastModifiedBy>Maciej Słowak</cp:lastModifiedBy>
  <cp:revision>8</cp:revision>
  <dcterms:created xsi:type="dcterms:W3CDTF">2020-05-17T10:02:50Z</dcterms:created>
  <dcterms:modified xsi:type="dcterms:W3CDTF">2021-10-09T05:55:04Z</dcterms:modified>
</cp:coreProperties>
</file>