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6" r:id="rId18"/>
    <p:sldId id="272" r:id="rId19"/>
    <p:sldId id="273" r:id="rId20"/>
    <p:sldId id="274" r:id="rId21"/>
    <p:sldId id="275" r:id="rId22"/>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624" y="6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Ref idx="1002">
        <a:schemeClr val="bg2"/>
      </p:bgRef>
    </p:bg>
    <p:spTree>
      <p:nvGrpSpPr>
        <p:cNvPr id="1" name=""/>
        <p:cNvGrpSpPr/>
        <p:nvPr/>
      </p:nvGrpSpPr>
      <p:grpSpPr>
        <a:xfrm>
          <a:off x="0" y="0"/>
          <a:ext cx="0" cy="0"/>
          <a:chOff x="0" y="0"/>
          <a:chExt cx="0" cy="0"/>
        </a:xfrm>
      </p:grpSpPr>
      <p:sp>
        <p:nvSpPr>
          <p:cNvPr id="9" name="Tytuł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smtClean="0"/>
              <a:t>Kliknij, aby edytować styl</a:t>
            </a:r>
            <a:endParaRPr kumimoji="0" lang="en-US"/>
          </a:p>
        </p:txBody>
      </p:sp>
      <p:sp>
        <p:nvSpPr>
          <p:cNvPr id="17" name="Podtytuł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30" name="Symbol zastępczy daty 29"/>
          <p:cNvSpPr>
            <a:spLocks noGrp="1"/>
          </p:cNvSpPr>
          <p:nvPr>
            <p:ph type="dt" sz="half" idx="10"/>
          </p:nvPr>
        </p:nvSpPr>
        <p:spPr/>
        <p:txBody>
          <a:bodyPr/>
          <a:lstStyle/>
          <a:p>
            <a:fld id="{66221E02-25CB-4963-84BC-0813985E7D90}" type="datetimeFigureOut">
              <a:rPr lang="pl-PL" smtClean="0"/>
              <a:pPr/>
              <a:t>2012-12-12</a:t>
            </a:fld>
            <a:endParaRPr lang="pl-PL"/>
          </a:p>
        </p:txBody>
      </p:sp>
      <p:sp>
        <p:nvSpPr>
          <p:cNvPr id="19" name="Symbol zastępczy stopki 18"/>
          <p:cNvSpPr>
            <a:spLocks noGrp="1"/>
          </p:cNvSpPr>
          <p:nvPr>
            <p:ph type="ftr" sz="quarter" idx="11"/>
          </p:nvPr>
        </p:nvSpPr>
        <p:spPr/>
        <p:txBody>
          <a:bodyPr/>
          <a:lstStyle/>
          <a:p>
            <a:endParaRPr lang="pl-PL"/>
          </a:p>
        </p:txBody>
      </p:sp>
      <p:sp>
        <p:nvSpPr>
          <p:cNvPr id="27" name="Symbol zastępczy numeru slajdu 26"/>
          <p:cNvSpPr>
            <a:spLocks noGrp="1"/>
          </p:cNvSpPr>
          <p:nvPr>
            <p:ph type="sldNum" sz="quarter" idx="12"/>
          </p:nvPr>
        </p:nvSpPr>
        <p:spPr/>
        <p:txBody>
          <a:bodyPr/>
          <a:lstStyle/>
          <a:p>
            <a:fld id="{589B7C76-EFF2-4CD8-A475-4750F11B4BC6}"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66221E02-25CB-4963-84BC-0813985E7D90}" type="datetimeFigureOut">
              <a:rPr lang="pl-PL" smtClean="0"/>
              <a:pPr/>
              <a:t>2012-12-12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914401"/>
            <a:ext cx="2057400" cy="5211763"/>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914401"/>
            <a:ext cx="6019800" cy="5211763"/>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66221E02-25CB-4963-84BC-0813985E7D90}" type="datetimeFigureOut">
              <a:rPr lang="pl-PL" smtClean="0"/>
              <a:pPr/>
              <a:t>2012-12-12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66221E02-25CB-4963-84BC-0813985E7D90}" type="datetimeFigureOut">
              <a:rPr lang="pl-PL" smtClean="0"/>
              <a:pPr/>
              <a:t>2012-12-12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2012-12-12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66221E02-25CB-4963-84BC-0813985E7D90}" type="datetimeFigureOut">
              <a:rPr lang="pl-PL" smtClean="0"/>
              <a:pPr/>
              <a:t>2012-12-12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tIns="45720" anchor="b"/>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p>
            <a:fld id="{66221E02-25CB-4963-84BC-0813985E7D90}" type="datetimeFigureOut">
              <a:rPr lang="pl-PL" smtClean="0"/>
              <a:pPr/>
              <a:t>2012-12-12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66221E02-25CB-4963-84BC-0813985E7D90}" type="datetimeFigureOut">
              <a:rPr lang="pl-PL" smtClean="0"/>
              <a:pPr/>
              <a:t>2012-12-12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6221E02-25CB-4963-84BC-0813985E7D90}" type="datetimeFigureOut">
              <a:rPr lang="pl-PL" smtClean="0"/>
              <a:pPr/>
              <a:t>2012-12-12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66221E02-25CB-4963-84BC-0813985E7D90}" type="datetimeFigureOut">
              <a:rPr lang="pl-PL" smtClean="0"/>
              <a:pPr/>
              <a:t>2012-12-12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9" name="Prostokąt ze ściętym i zaokrąglonym rogi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ójkąt prostokątny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ytuł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l-PL" smtClean="0"/>
              <a:t>Kliknij, aby edytować styl</a:t>
            </a:r>
            <a:endParaRPr kumimoji="0" lang="en-US"/>
          </a:p>
        </p:txBody>
      </p:sp>
      <p:sp>
        <p:nvSpPr>
          <p:cNvPr id="4" name="Symbol zastępczy tekstu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2012-12-12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a:xfrm>
            <a:off x="8077200" y="6356350"/>
            <a:ext cx="609600" cy="365125"/>
          </a:xfrm>
        </p:spPr>
        <p:txBody>
          <a:bodyPr/>
          <a:lstStyle/>
          <a:p>
            <a:fld id="{589B7C76-EFF2-4CD8-A475-4750F11B4BC6}" type="slidenum">
              <a:rPr lang="pl-PL" smtClean="0"/>
              <a:pPr/>
              <a:t>‹#›</a:t>
            </a:fld>
            <a:endParaRPr lang="pl-PL"/>
          </a:p>
        </p:txBody>
      </p:sp>
      <p:sp>
        <p:nvSpPr>
          <p:cNvPr id="3" name="Symbol zastępczy obrazu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l-PL" smtClean="0"/>
              <a:t>Kliknij ikonę, aby dodać obraz</a:t>
            </a:r>
            <a:endParaRPr kumimoji="0" lang="en-US" dirty="0"/>
          </a:p>
        </p:txBody>
      </p:sp>
      <p:sp>
        <p:nvSpPr>
          <p:cNvPr id="10" name="Dowolny kształt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Dowolny kształt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Dowolny kształt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Dowolny kształt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ymbol zastępczy tytułu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6221E02-25CB-4963-84BC-0813985E7D90}" type="datetimeFigureOut">
              <a:rPr lang="pl-PL" smtClean="0"/>
              <a:pPr/>
              <a:t>2012-12-12</a:t>
            </a:fld>
            <a:endParaRPr lang="pl-PL"/>
          </a:p>
        </p:txBody>
      </p:sp>
      <p:sp>
        <p:nvSpPr>
          <p:cNvPr id="22" name="Symbol zastępczy stopki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l-PL"/>
          </a:p>
        </p:txBody>
      </p:sp>
      <p:sp>
        <p:nvSpPr>
          <p:cNvPr id="18" name="Symbol zastępczy numeru slajd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89B7C76-EFF2-4CD8-A475-4750F11B4BC6}" type="slidenum">
              <a:rPr lang="pl-PL" smtClean="0"/>
              <a:pPr/>
              <a:t>‹#›</a:t>
            </a:fld>
            <a:endParaRPr lang="pl-PL"/>
          </a:p>
        </p:txBody>
      </p:sp>
      <p:grpSp>
        <p:nvGrpSpPr>
          <p:cNvPr id="2" name="Grupa 1"/>
          <p:cNvGrpSpPr/>
          <p:nvPr/>
        </p:nvGrpSpPr>
        <p:grpSpPr>
          <a:xfrm>
            <a:off x="-19017" y="202408"/>
            <a:ext cx="9180548" cy="649224"/>
            <a:chOff x="-19045" y="216550"/>
            <a:chExt cx="9180548" cy="649224"/>
          </a:xfrm>
        </p:grpSpPr>
        <p:sp>
          <p:nvSpPr>
            <p:cNvPr id="12" name="Dowolny kształt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Dowolny kształt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11560" y="404664"/>
            <a:ext cx="7992888" cy="1296144"/>
          </a:xfrm>
        </p:spPr>
        <p:txBody>
          <a:bodyPr/>
          <a:lstStyle/>
          <a:p>
            <a:r>
              <a:rPr lang="pl-PL" b="1" dirty="0" smtClean="0"/>
              <a:t>Wolontariat </a:t>
            </a:r>
            <a:endParaRPr lang="pl-PL" dirty="0"/>
          </a:p>
        </p:txBody>
      </p:sp>
      <p:sp>
        <p:nvSpPr>
          <p:cNvPr id="3" name="Podtytuł 2"/>
          <p:cNvSpPr>
            <a:spLocks noGrp="1"/>
          </p:cNvSpPr>
          <p:nvPr>
            <p:ph type="subTitle" idx="1"/>
          </p:nvPr>
        </p:nvSpPr>
        <p:spPr>
          <a:xfrm>
            <a:off x="827584" y="1844824"/>
            <a:ext cx="7704856" cy="4248472"/>
          </a:xfrm>
        </p:spPr>
        <p:txBody>
          <a:bodyPr>
            <a:normAutofit/>
          </a:bodyPr>
          <a:lstStyle/>
          <a:p>
            <a:r>
              <a:rPr lang="pl-PL" dirty="0" smtClean="0">
                <a:solidFill>
                  <a:schemeClr val="tx1"/>
                </a:solidFill>
              </a:rPr>
              <a:t>Nazwa ta pochodzi od łacińskiego słowa „voluntas", które oznacza wolną wolę. </a:t>
            </a:r>
          </a:p>
          <a:p>
            <a:r>
              <a:rPr lang="pl-PL" dirty="0" smtClean="0">
                <a:solidFill>
                  <a:schemeClr val="tx1"/>
                </a:solidFill>
              </a:rPr>
              <a:t>W języku angielskim „volunteering" oznacza zgłaszanie się na ochotnika. </a:t>
            </a:r>
          </a:p>
          <a:p>
            <a:r>
              <a:rPr lang="pl-PL" dirty="0" smtClean="0">
                <a:solidFill>
                  <a:schemeClr val="tx1"/>
                </a:solidFill>
              </a:rPr>
              <a:t>Jest dobrowolnym, świadomym i nieodpłatnym działaniem (pracą) na rzecz innych ludzi, wykraczającym poza więzi rodzinno-koleżeńskie. </a:t>
            </a:r>
          </a:p>
          <a:p>
            <a:endParaRPr lang="pl-P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908720"/>
            <a:ext cx="8229600" cy="1298408"/>
          </a:xfrm>
        </p:spPr>
        <p:txBody>
          <a:bodyPr>
            <a:normAutofit fontScale="90000"/>
          </a:bodyPr>
          <a:lstStyle/>
          <a:p>
            <a:r>
              <a:rPr lang="pl-PL" b="1" dirty="0" smtClean="0"/>
              <a:t/>
            </a:r>
            <a:br>
              <a:rPr lang="pl-PL" b="1" dirty="0" smtClean="0"/>
            </a:br>
            <a:r>
              <a:rPr lang="en-US" b="1" dirty="0" err="1" smtClean="0"/>
              <a:t>Wolontariat</a:t>
            </a:r>
            <a:r>
              <a:rPr lang="en-US" b="1" dirty="0" smtClean="0"/>
              <a:t> </a:t>
            </a:r>
            <a:r>
              <a:rPr lang="en-US" b="1" dirty="0" err="1" smtClean="0"/>
              <a:t>Europejski</a:t>
            </a:r>
            <a:r>
              <a:rPr lang="en-US" b="1" dirty="0" smtClean="0"/>
              <a:t> EVS</a:t>
            </a:r>
            <a:r>
              <a:rPr lang="en-US" dirty="0" smtClean="0"/>
              <a:t> </a:t>
            </a:r>
            <a:r>
              <a:rPr lang="pl-PL" dirty="0" smtClean="0"/>
              <a:t/>
            </a:r>
            <a:br>
              <a:rPr lang="pl-PL" dirty="0" smtClean="0"/>
            </a:br>
            <a:r>
              <a:rPr lang="en-US" dirty="0" smtClean="0"/>
              <a:t>(European Voluntary Service) </a:t>
            </a:r>
            <a:endParaRPr lang="pl-PL" dirty="0"/>
          </a:p>
        </p:txBody>
      </p:sp>
      <p:sp>
        <p:nvSpPr>
          <p:cNvPr id="3" name="Symbol zastępczy zawartości 2"/>
          <p:cNvSpPr>
            <a:spLocks noGrp="1"/>
          </p:cNvSpPr>
          <p:nvPr>
            <p:ph idx="1"/>
          </p:nvPr>
        </p:nvSpPr>
        <p:spPr>
          <a:xfrm>
            <a:off x="467544" y="2420888"/>
            <a:ext cx="8229600" cy="4281339"/>
          </a:xfrm>
        </p:spPr>
        <p:txBody>
          <a:bodyPr>
            <a:normAutofit/>
          </a:bodyPr>
          <a:lstStyle/>
          <a:p>
            <a:pPr algn="ctr">
              <a:buNone/>
            </a:pPr>
            <a:r>
              <a:rPr lang="pl-PL" dirty="0" smtClean="0"/>
              <a:t>Jest drugą akcją Programu "Młodzież w działaniu". Umożliwia on organizacjom wysyłanie młodych ludzi jako wolontariuszy do pomocy przy różnych projektach zagranicznych (ekologicznych, socjalnych, kulturalnych) oraz goszczenie wolontariuszy z innych krajów europejskich w już istniejących organizacjach i instytucjach non-profit.</a:t>
            </a:r>
          </a:p>
          <a:p>
            <a:pPr>
              <a:buNone/>
            </a:pPr>
            <a:endParaRPr lang="pl-PL"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4509120"/>
            <a:ext cx="8229600" cy="4389120"/>
          </a:xfrm>
        </p:spPr>
        <p:txBody>
          <a:bodyPr/>
          <a:lstStyle/>
          <a:p>
            <a:pPr algn="ctr">
              <a:buNone/>
            </a:pPr>
            <a:r>
              <a:rPr lang="pl-PL" dirty="0" smtClean="0"/>
              <a:t>EVS daje młodym wolontariuszom szansę wykorzystania własnych umiejętności, rozwinięcia zainteresowań, zdobycia doświadczeń w nowych dziedzinach, poznania języka obcego i innej kultury.</a:t>
            </a:r>
          </a:p>
          <a:p>
            <a:pPr>
              <a:buNone/>
            </a:pPr>
            <a:endParaRPr lang="pl-PL" dirty="0"/>
          </a:p>
        </p:txBody>
      </p:sp>
      <p:pic>
        <p:nvPicPr>
          <p:cNvPr id="4" name="Obraz 3" descr="wolontariusz.jpg"/>
          <p:cNvPicPr>
            <a:picLocks noChangeAspect="1"/>
          </p:cNvPicPr>
          <p:nvPr/>
        </p:nvPicPr>
        <p:blipFill>
          <a:blip r:embed="rId2" cstate="print"/>
          <a:stretch>
            <a:fillRect/>
          </a:stretch>
        </p:blipFill>
        <p:spPr>
          <a:xfrm>
            <a:off x="2195736" y="1052736"/>
            <a:ext cx="4403472" cy="3168352"/>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196752"/>
            <a:ext cx="8229600" cy="4680520"/>
          </a:xfrm>
        </p:spPr>
        <p:txBody>
          <a:bodyPr>
            <a:normAutofit/>
          </a:bodyPr>
          <a:lstStyle/>
          <a:p>
            <a:pPr algn="ctr">
              <a:buNone/>
            </a:pPr>
            <a:r>
              <a:rPr lang="pl-PL" dirty="0" smtClean="0"/>
              <a:t>W ramach EVS młodzi ludzie w wieku od 18 do 30 lat mogą spędzić za granicą okres od kilku tygodni do 12 miesięcy, nieodpłatnie pomagając przy realizacji różnych projektów na rzecz społeczności lokalnej. Mogą one dotyczyć szeregu zagadnień takich, jak środowisko naturalne, kultura i sztuka, zajęcia z dziećmi, młodzieżą i ludźmi starszymi, zapobieganie rasizmowi i narkomanii, świadomość europejska, sport i rekreacja oraz wiele innych. Działania wolontariuszy nie przynoszą zysku i nie są wykonywane jako zastępstwo czyjejś pracy etatowej.</a:t>
            </a:r>
          </a:p>
          <a:p>
            <a:pPr>
              <a:buNone/>
            </a:pPr>
            <a:endParaRPr lang="pl-P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908720"/>
            <a:ext cx="8229600" cy="5217443"/>
          </a:xfrm>
        </p:spPr>
        <p:txBody>
          <a:bodyPr>
            <a:normAutofit/>
          </a:bodyPr>
          <a:lstStyle/>
          <a:p>
            <a:pPr algn="ctr">
              <a:buNone/>
            </a:pPr>
            <a:r>
              <a:rPr lang="pl-PL" dirty="0" smtClean="0"/>
              <a:t>W sposób priorytetowy traktowane są projekty angażujące młodzież niepełnosprawną, pochodzącą ze środowisk dotkniętych ubóstwem, bezrobociem i patologiami, młodzież mającą utrudnione możliwości kontynuowania nauki albo zdobycia pracy.</a:t>
            </a:r>
          </a:p>
          <a:p>
            <a:pPr algn="ctr">
              <a:buNone/>
            </a:pPr>
            <a:r>
              <a:rPr lang="pl-PL" dirty="0" smtClean="0"/>
              <a:t>Wolontariusz musi być obywatelem jednego z krajów Programu lub legalnie przebywać na jego terenie.</a:t>
            </a:r>
          </a:p>
          <a:p>
            <a:pPr>
              <a:buNone/>
            </a:pPr>
            <a:endParaRPr lang="pl-PL" dirty="0"/>
          </a:p>
        </p:txBody>
      </p:sp>
      <p:pic>
        <p:nvPicPr>
          <p:cNvPr id="5" name="Obraz 4" descr="imgz0114.jpg"/>
          <p:cNvPicPr>
            <a:picLocks noChangeAspect="1"/>
          </p:cNvPicPr>
          <p:nvPr/>
        </p:nvPicPr>
        <p:blipFill>
          <a:blip r:embed="rId2" cstate="print"/>
          <a:stretch>
            <a:fillRect/>
          </a:stretch>
        </p:blipFill>
        <p:spPr>
          <a:xfrm>
            <a:off x="2915816" y="3957540"/>
            <a:ext cx="3384376" cy="225061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620688"/>
            <a:ext cx="8229600" cy="926976"/>
          </a:xfrm>
        </p:spPr>
        <p:txBody>
          <a:bodyPr>
            <a:normAutofit/>
          </a:bodyPr>
          <a:lstStyle/>
          <a:p>
            <a:r>
              <a:rPr lang="pl-PL" b="1" dirty="0" smtClean="0"/>
              <a:t>Wirtualny </a:t>
            </a:r>
            <a:r>
              <a:rPr lang="pl-PL" b="1" dirty="0" smtClean="0"/>
              <a:t>wolontariat</a:t>
            </a:r>
            <a:endParaRPr lang="pl-PL" dirty="0"/>
          </a:p>
        </p:txBody>
      </p:sp>
      <p:sp>
        <p:nvSpPr>
          <p:cNvPr id="3" name="Symbol zastępczy zawartości 2"/>
          <p:cNvSpPr>
            <a:spLocks noGrp="1"/>
          </p:cNvSpPr>
          <p:nvPr>
            <p:ph idx="1"/>
          </p:nvPr>
        </p:nvSpPr>
        <p:spPr>
          <a:xfrm>
            <a:off x="395536" y="1700808"/>
            <a:ext cx="8229600" cy="2736304"/>
          </a:xfrm>
        </p:spPr>
        <p:txBody>
          <a:bodyPr/>
          <a:lstStyle/>
          <a:p>
            <a:pPr algn="ctr">
              <a:buNone/>
            </a:pPr>
            <a:r>
              <a:rPr lang="pl-PL" dirty="0" smtClean="0"/>
              <a:t>Określenie formy wolontariatu polegającej na wykonywaniu zadań w całości lub częściowo poza organizacją z wykorzystaniem Internetu na komputerze w domu, szkole, telecentrum lub w pracy, bądź też korzystając z innych urządzeń podłączonych do Internetu.</a:t>
            </a:r>
          </a:p>
          <a:p>
            <a:endParaRPr lang="pl-PL" dirty="0"/>
          </a:p>
        </p:txBody>
      </p:sp>
      <p:pic>
        <p:nvPicPr>
          <p:cNvPr id="4" name="Obraz 3" descr="laptop_mm904ut_sxc_4.jpg"/>
          <p:cNvPicPr>
            <a:picLocks noChangeAspect="1"/>
          </p:cNvPicPr>
          <p:nvPr/>
        </p:nvPicPr>
        <p:blipFill>
          <a:blip r:embed="rId2" cstate="print"/>
          <a:stretch>
            <a:fillRect/>
          </a:stretch>
        </p:blipFill>
        <p:spPr>
          <a:xfrm>
            <a:off x="1043608" y="4221088"/>
            <a:ext cx="6980262" cy="2482586"/>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normAutofit/>
          </a:bodyPr>
          <a:lstStyle/>
          <a:p>
            <a:pPr algn="ctr">
              <a:buNone/>
            </a:pPr>
            <a:r>
              <a:rPr lang="pl-PL" dirty="0" smtClean="0"/>
              <a:t>Wirtualny wolontariat określany jest również m.in. jako wolontariat online, cyber usługi, telementoring, teletutoring, wolontariat sieciowy, mikro-wolontariat, e-wolontariat. Wirtualny wolontariat zbliżony jest do telepracy, z tą różnicą, że zamiast sieciowych pracowników, którzy są opłacani, zlecone czynności wykonują sieciowi wolontariusze, którzy nie otrzymują wynagrodzenia od firm nastawionych na zysk, lecz pracują na rzecz organizacji non-profit, szkół, w ramach programów rządowych lub dla podmiotów pożytku publicznego.</a:t>
            </a:r>
          </a:p>
          <a:p>
            <a:endParaRPr lang="pl-PL"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188640"/>
            <a:ext cx="8229600" cy="648072"/>
          </a:xfrm>
        </p:spPr>
        <p:txBody>
          <a:bodyPr>
            <a:normAutofit/>
          </a:bodyPr>
          <a:lstStyle/>
          <a:p>
            <a:r>
              <a:rPr lang="pl-PL" sz="3600" dirty="0" smtClean="0"/>
              <a:t>Praktyka wirtualnego wolontariatu</a:t>
            </a:r>
            <a:endParaRPr lang="pl-PL" sz="3600" dirty="0"/>
          </a:p>
        </p:txBody>
      </p:sp>
      <p:sp>
        <p:nvSpPr>
          <p:cNvPr id="3" name="Symbol zastępczy zawartości 2"/>
          <p:cNvSpPr>
            <a:spLocks noGrp="1"/>
          </p:cNvSpPr>
          <p:nvPr>
            <p:ph idx="1"/>
          </p:nvPr>
        </p:nvSpPr>
        <p:spPr>
          <a:xfrm>
            <a:off x="457200" y="980728"/>
            <a:ext cx="8229600" cy="5544616"/>
          </a:xfrm>
        </p:spPr>
        <p:txBody>
          <a:bodyPr>
            <a:normAutofit fontScale="55000" lnSpcReduction="20000"/>
          </a:bodyPr>
          <a:lstStyle/>
          <a:p>
            <a:pPr algn="ctr">
              <a:buNone/>
            </a:pPr>
            <a:r>
              <a:rPr lang="pl-PL" sz="4000" dirty="0" smtClean="0"/>
              <a:t>Ludzie zaangażowani w wirtualny wolontariat podejmują się zdalnie, za pośrednictwem komputera lub innych urządzeń podłączonych do Internetu, różnorodnych czynności zleconych przez organizacje lub ludzi, którym pomagają. Czynności te to np.:</a:t>
            </a:r>
          </a:p>
          <a:p>
            <a:pPr lvl="0"/>
            <a:r>
              <a:rPr lang="pl-PL" sz="4000" dirty="0" smtClean="0"/>
              <a:t>tłumaczenie dokumentów;</a:t>
            </a:r>
          </a:p>
          <a:p>
            <a:pPr lvl="0"/>
            <a:r>
              <a:rPr lang="pl-PL" sz="4000" dirty="0" smtClean="0"/>
              <a:t>badanie i analiza określonych tematów;</a:t>
            </a:r>
          </a:p>
          <a:p>
            <a:pPr lvl="0"/>
            <a:r>
              <a:rPr lang="pl-PL" sz="4000" dirty="0" smtClean="0"/>
              <a:t>tworzenie stron internetowych;</a:t>
            </a:r>
          </a:p>
          <a:p>
            <a:pPr lvl="0"/>
            <a:r>
              <a:rPr lang="pl-PL" sz="4000" dirty="0" smtClean="0"/>
              <a:t>edycja lub pisanie wniosków, informacji prasowych, artykułów, biuletynów informacyjnych itp.;</a:t>
            </a:r>
          </a:p>
          <a:p>
            <a:pPr lvl="0"/>
            <a:r>
              <a:rPr lang="pl-PL" sz="4000" dirty="0" smtClean="0"/>
              <a:t>opracowywanie materiałów edukacyjnych;</a:t>
            </a:r>
          </a:p>
          <a:p>
            <a:pPr lvl="0"/>
            <a:r>
              <a:rPr lang="pl-PL" sz="4000" dirty="0" smtClean="0"/>
              <a:t>projektowanie baz danych;</a:t>
            </a:r>
          </a:p>
          <a:p>
            <a:pPr lvl="0"/>
            <a:r>
              <a:rPr lang="pl-PL" sz="4000" dirty="0" smtClean="0"/>
              <a:t>projektowanie grafik;</a:t>
            </a:r>
          </a:p>
          <a:p>
            <a:pPr lvl="0"/>
            <a:r>
              <a:rPr lang="pl-PL" sz="4000" dirty="0" smtClean="0"/>
              <a:t>opracowywanie ekspertyz prawnych, biznesowych, medycznych, rolniczych i innych;</a:t>
            </a:r>
          </a:p>
          <a:p>
            <a:pPr lvl="0"/>
            <a:r>
              <a:rPr lang="pl-PL" sz="4000" dirty="0" smtClean="0"/>
              <a:t>prowadzenie poradnictwa;</a:t>
            </a:r>
          </a:p>
          <a:p>
            <a:pPr>
              <a:buNone/>
            </a:pPr>
            <a:endParaRPr lang="pl-PL"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dirty="0" smtClean="0"/>
              <a:t>Praktyka wirtualnego wolontariatu c. d. </a:t>
            </a:r>
            <a:endParaRPr lang="pl-PL" sz="3600" dirty="0"/>
          </a:p>
        </p:txBody>
      </p:sp>
      <p:sp>
        <p:nvSpPr>
          <p:cNvPr id="3" name="Symbol zastępczy zawartości 2"/>
          <p:cNvSpPr>
            <a:spLocks noGrp="1"/>
          </p:cNvSpPr>
          <p:nvPr>
            <p:ph idx="1"/>
          </p:nvPr>
        </p:nvSpPr>
        <p:spPr/>
        <p:txBody>
          <a:bodyPr>
            <a:normAutofit fontScale="92500" lnSpcReduction="10000"/>
          </a:bodyPr>
          <a:lstStyle/>
          <a:p>
            <a:pPr lvl="0"/>
            <a:r>
              <a:rPr lang="pl-PL" dirty="0" smtClean="0"/>
              <a:t>udzielanie korepetycji (teletutoring, e-korypetycje) lub prowadzenie mentoringu;</a:t>
            </a:r>
          </a:p>
          <a:p>
            <a:pPr lvl="0"/>
            <a:r>
              <a:rPr lang="pl-PL" dirty="0" smtClean="0"/>
              <a:t>moderowanie sieciowych list dyskusyjnych i forów dyskusyjnych;</a:t>
            </a:r>
          </a:p>
          <a:p>
            <a:pPr lvl="0"/>
            <a:r>
              <a:rPr lang="pl-PL" dirty="0" smtClean="0"/>
              <a:t>pisanie piosenek;</a:t>
            </a:r>
          </a:p>
          <a:p>
            <a:pPr lvl="0"/>
            <a:r>
              <a:rPr lang="pl-PL" dirty="0" smtClean="0"/>
              <a:t>tworzenie podcastów;</a:t>
            </a:r>
          </a:p>
          <a:p>
            <a:pPr lvl="0"/>
            <a:r>
              <a:rPr lang="pl-PL" dirty="0" smtClean="0"/>
              <a:t>montaż nagrań wideo;</a:t>
            </a:r>
          </a:p>
          <a:p>
            <a:pPr lvl="0"/>
            <a:r>
              <a:rPr lang="pl-PL" dirty="0" smtClean="0"/>
              <a:t>monitoring informacji bieżących;</a:t>
            </a:r>
          </a:p>
          <a:p>
            <a:pPr lvl="0"/>
            <a:r>
              <a:rPr lang="pl-PL" dirty="0" smtClean="0"/>
              <a:t>udzielanie odpowiedzi na pytania;</a:t>
            </a:r>
          </a:p>
          <a:p>
            <a:pPr lvl="0"/>
            <a:r>
              <a:rPr lang="pl-PL" dirty="0" smtClean="0"/>
              <a:t>oznaczanie, tagowanie zdjęć i plików;</a:t>
            </a:r>
          </a:p>
          <a:p>
            <a:pPr lvl="0"/>
            <a:r>
              <a:rPr lang="pl-PL" dirty="0" smtClean="0"/>
              <a:t>zarządzanie innymi sieciowymi wolontariuszami.</a:t>
            </a:r>
          </a:p>
          <a:p>
            <a:endParaRPr lang="pl-PL"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836712"/>
            <a:ext cx="8229600" cy="5289451"/>
          </a:xfrm>
        </p:spPr>
        <p:txBody>
          <a:bodyPr>
            <a:normAutofit/>
          </a:bodyPr>
          <a:lstStyle/>
          <a:p>
            <a:pPr algn="ctr">
              <a:buNone/>
            </a:pPr>
            <a:r>
              <a:rPr lang="pl-PL" dirty="0" smtClean="0"/>
              <a:t>Sieciowy mikro-wolontariat jest także przykładem wirtualnego wolontariatu kiedy to wolontariusze podejmują się otrzymanych zadań za pośrednictwem palmtopów lub smartfonów. Nie medium jest tutaj jednak podstawową cechą określającą mikro-wolontariat, ale sposób określania zadań i czas ich trwania. Zamiast zaangażowania w jeden projekt przez dłuższy czas wolontariusze biorą udział w zadaniach wymagających niewiele czasu, zwykle około 20 minut. </a:t>
            </a:r>
            <a:endParaRPr lang="pl-PL" dirty="0"/>
          </a:p>
        </p:txBody>
      </p:sp>
      <p:pic>
        <p:nvPicPr>
          <p:cNvPr id="4" name="Obraz 3" descr="brave_volunteer_fot.Jarek_Pepkowski.jpg"/>
          <p:cNvPicPr>
            <a:picLocks noChangeAspect="1"/>
          </p:cNvPicPr>
          <p:nvPr/>
        </p:nvPicPr>
        <p:blipFill>
          <a:blip r:embed="rId2" cstate="print"/>
          <a:stretch>
            <a:fillRect/>
          </a:stretch>
        </p:blipFill>
        <p:spPr>
          <a:xfrm>
            <a:off x="2590041" y="4581128"/>
            <a:ext cx="3136830" cy="2088232"/>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8229600" cy="5433467"/>
          </a:xfrm>
        </p:spPr>
        <p:txBody>
          <a:bodyPr>
            <a:normAutofit/>
          </a:bodyPr>
          <a:lstStyle/>
          <a:p>
            <a:pPr algn="ctr">
              <a:buNone/>
            </a:pPr>
            <a:r>
              <a:rPr lang="pl-PL" dirty="0" smtClean="0"/>
              <a:t>Przykładów mikro-wolontariatu dostarcza chociażby serwis Sparked.com pozwalający w szczególności na zaangażowanie ekspertów do udzielania organizacjom pozarządowym profesjonalnej pomocy w mikroskali. Wolontariusze ci nie wymagają przejścia żadnych dodatkowych badań przesiewowych ani szkoleń do wykonania zadań zleconych przez organizacje non-profit. Nie muszą też wypełniać żadnych zobowiązań już po wykonaniu mikro-zadania.</a:t>
            </a:r>
            <a:endParaRPr lang="pl-PL" dirty="0"/>
          </a:p>
        </p:txBody>
      </p:sp>
      <p:pic>
        <p:nvPicPr>
          <p:cNvPr id="4" name="Obraz 3" descr="sparked.png"/>
          <p:cNvPicPr>
            <a:picLocks noChangeAspect="1"/>
          </p:cNvPicPr>
          <p:nvPr/>
        </p:nvPicPr>
        <p:blipFill>
          <a:blip r:embed="rId2" cstate="print"/>
          <a:stretch>
            <a:fillRect/>
          </a:stretch>
        </p:blipFill>
        <p:spPr>
          <a:xfrm>
            <a:off x="0" y="4710299"/>
            <a:ext cx="9144000" cy="2147701"/>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91264" cy="1498178"/>
          </a:xfrm>
        </p:spPr>
        <p:txBody>
          <a:bodyPr/>
          <a:lstStyle/>
          <a:p>
            <a:r>
              <a:rPr lang="pl-PL" b="1" dirty="0" smtClean="0"/>
              <a:t>Wolontariusz</a:t>
            </a:r>
            <a:endParaRPr lang="pl-PL" dirty="0"/>
          </a:p>
        </p:txBody>
      </p:sp>
      <p:sp>
        <p:nvSpPr>
          <p:cNvPr id="3" name="Symbol zastępczy zawartości 2"/>
          <p:cNvSpPr>
            <a:spLocks noGrp="1"/>
          </p:cNvSpPr>
          <p:nvPr>
            <p:ph idx="1"/>
          </p:nvPr>
        </p:nvSpPr>
        <p:spPr>
          <a:xfrm>
            <a:off x="395536" y="1600200"/>
            <a:ext cx="8291264" cy="4853136"/>
          </a:xfrm>
        </p:spPr>
        <p:txBody>
          <a:bodyPr>
            <a:normAutofit/>
          </a:bodyPr>
          <a:lstStyle/>
          <a:p>
            <a:endParaRPr lang="pl-PL" dirty="0" smtClean="0"/>
          </a:p>
          <a:p>
            <a:pPr algn="ctr">
              <a:buNone/>
            </a:pPr>
            <a:r>
              <a:rPr lang="pl-PL" dirty="0" smtClean="0"/>
              <a:t>Osoba pracująca na zasadzie wolontariatu. Według Ustawy o działalności pożytku publicznego i o wolontariacie wolontariuszem jest ten, kto dobrowolnie i świadomie oraz bez wynagrodzenia angażuje się w pracę na rzecz osób, organizacji pozarządowych, a także rozmaitych instytucji działających w różnych obszarach społecznych. </a:t>
            </a:r>
            <a:endParaRPr lang="pl-P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620688"/>
            <a:ext cx="8229600" cy="994122"/>
          </a:xfrm>
        </p:spPr>
        <p:txBody>
          <a:bodyPr>
            <a:normAutofit fontScale="90000"/>
          </a:bodyPr>
          <a:lstStyle/>
          <a:p>
            <a:r>
              <a:rPr lang="pl-PL" b="1" dirty="0" smtClean="0"/>
              <a:t>Wirtualny wolontariat w Polsce</a:t>
            </a:r>
            <a:endParaRPr lang="pl-PL" dirty="0"/>
          </a:p>
        </p:txBody>
      </p:sp>
      <p:sp>
        <p:nvSpPr>
          <p:cNvPr id="3" name="Symbol zastępczy zawartości 2"/>
          <p:cNvSpPr>
            <a:spLocks noGrp="1"/>
          </p:cNvSpPr>
          <p:nvPr>
            <p:ph idx="1"/>
          </p:nvPr>
        </p:nvSpPr>
        <p:spPr/>
        <p:txBody>
          <a:bodyPr/>
          <a:lstStyle/>
          <a:p>
            <a:pPr algn="ctr">
              <a:buNone/>
            </a:pPr>
            <a:r>
              <a:rPr lang="pl-PL" dirty="0" smtClean="0"/>
              <a:t>Zjawisko wirtualnego wolontariatu rozwija się w Polsce wraz z upowszechnianiem dostępu do sieci Internet oraz rozwojem instytucji trzeciego sektora.</a:t>
            </a:r>
          </a:p>
          <a:p>
            <a:endParaRPr lang="pl-PL" dirty="0"/>
          </a:p>
        </p:txBody>
      </p:sp>
      <p:pic>
        <p:nvPicPr>
          <p:cNvPr id="4" name="Obraz 3" descr="1295606388_wolontariusz_600.jpg"/>
          <p:cNvPicPr>
            <a:picLocks noChangeAspect="1"/>
          </p:cNvPicPr>
          <p:nvPr/>
        </p:nvPicPr>
        <p:blipFill>
          <a:blip r:embed="rId2" cstate="print"/>
          <a:stretch>
            <a:fillRect/>
          </a:stretch>
        </p:blipFill>
        <p:spPr>
          <a:xfrm rot="10800000" flipV="1">
            <a:off x="2267744" y="3430801"/>
            <a:ext cx="4890120" cy="325193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8229600" cy="5688632"/>
          </a:xfrm>
        </p:spPr>
        <p:txBody>
          <a:bodyPr>
            <a:normAutofit/>
          </a:bodyPr>
          <a:lstStyle/>
          <a:p>
            <a:pPr algn="ctr">
              <a:buNone/>
            </a:pPr>
            <a:r>
              <a:rPr lang="pl-PL" dirty="0" smtClean="0"/>
              <a:t>W ramach projektu prowadzone są następujące działania: portal e-wolontariat.pl umożliwiający nawiązywanie współpracy pomiędzy sieciowymi wolontariuszami oraz ponad 110 organizatorami wirtualnego wolontariatu z pomocą specjalnej bazy ofert, przykłady e-dobroczynności w Polsce i na świecie, materiały edukacyjne poświęcone tematyce wirtualnego wolontariatu, artykuły o wykorzystaniu nowoczesnych technologii jako narzędzi społecznego zaangażowania, </a:t>
            </a:r>
            <a:r>
              <a:rPr lang="pl-PL" dirty="0" err="1" smtClean="0"/>
              <a:t>blog</a:t>
            </a:r>
            <a:r>
              <a:rPr lang="pl-PL" dirty="0" smtClean="0"/>
              <a:t> z bieżącymi wiadomościami, konkurs "Odkryj e-wolontariat", kampania społeczno-edukacyjna "Jesteśmy dziś jutro zawsze" oraz wydarzenia specjalne.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1268760"/>
            <a:ext cx="8229600" cy="1421512"/>
          </a:xfrm>
        </p:spPr>
        <p:txBody>
          <a:bodyPr/>
          <a:lstStyle/>
          <a:p>
            <a:pPr algn="ctr">
              <a:buNone/>
            </a:pPr>
            <a:r>
              <a:rPr lang="pl-PL" dirty="0" smtClean="0"/>
              <a:t>Instytucje te nie mogą korzystać z pracy wolontariuszy przy prowadzonej działalności gospodarczej, czego wprost zakazuje ustawa</a:t>
            </a:r>
            <a:r>
              <a:rPr lang="pl-PL" dirty="0" smtClean="0"/>
              <a:t>.</a:t>
            </a:r>
          </a:p>
        </p:txBody>
      </p:sp>
      <p:pic>
        <p:nvPicPr>
          <p:cNvPr id="4" name="Obraz 3" descr="logo_TNM_wolontariat.png"/>
          <p:cNvPicPr>
            <a:picLocks noChangeAspect="1"/>
          </p:cNvPicPr>
          <p:nvPr/>
        </p:nvPicPr>
        <p:blipFill>
          <a:blip r:embed="rId2" cstate="print"/>
          <a:stretch>
            <a:fillRect/>
          </a:stretch>
        </p:blipFill>
        <p:spPr>
          <a:xfrm>
            <a:off x="2267744" y="2852936"/>
            <a:ext cx="4356736" cy="3760442"/>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8229600" cy="5616624"/>
          </a:xfrm>
        </p:spPr>
        <p:txBody>
          <a:bodyPr>
            <a:normAutofit/>
          </a:bodyPr>
          <a:lstStyle/>
          <a:p>
            <a:pPr algn="ctr">
              <a:buNone/>
            </a:pPr>
            <a:r>
              <a:rPr lang="pl-PL" dirty="0" smtClean="0"/>
              <a:t>Określenie bezpłatna nie oznacza bezinteresowna, lecz bez wynagrodzenia materialnego. W rzeczywistości wolontariusz uzyskuje liczne korzyści niematerialne: satysfakcję, spełnienie swoich motywacji (poczucie sensu, uznanie ze strony innych, podwyższenie samooceny itd.), zyskuje nowych przyjaciół i znajomych, zdobywa wiedzę, doświadczenie i nowe umiejętności, a w związku z tym i lepszą pozycję na rynku pracy.</a:t>
            </a:r>
          </a:p>
          <a:p>
            <a:pPr algn="ctr">
              <a:buNone/>
            </a:pPr>
            <a:endParaRPr lang="pl-PL" dirty="0"/>
          </a:p>
        </p:txBody>
      </p:sp>
      <p:pic>
        <p:nvPicPr>
          <p:cNvPr id="4" name="Obraz 3" descr="wolontariusz_roku.jpg"/>
          <p:cNvPicPr>
            <a:picLocks noChangeAspect="1"/>
          </p:cNvPicPr>
          <p:nvPr/>
        </p:nvPicPr>
        <p:blipFill>
          <a:blip r:embed="rId2" cstate="print"/>
          <a:stretch>
            <a:fillRect/>
          </a:stretch>
        </p:blipFill>
        <p:spPr>
          <a:xfrm>
            <a:off x="2123728" y="4437112"/>
            <a:ext cx="4772025" cy="211455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836712"/>
            <a:ext cx="8229600" cy="2664296"/>
          </a:xfrm>
        </p:spPr>
        <p:txBody>
          <a:bodyPr/>
          <a:lstStyle/>
          <a:p>
            <a:pPr algn="ctr">
              <a:buNone/>
            </a:pPr>
            <a:r>
              <a:rPr lang="pl-PL" dirty="0" smtClean="0"/>
              <a:t>Określenie wykraczające poza związki rodzinno – koleżeńsko – przyjacielskie oznacza, że nie każda praca na rzecz innych jest wolontariatem. Np. pomoc własnej babci wolontariatem nie jest, natomiast pomoc starszej osobie w pobliskim hospicjum czy domu pomocy społecznej - jest.</a:t>
            </a:r>
            <a:endParaRPr lang="pl-PL" dirty="0"/>
          </a:p>
        </p:txBody>
      </p:sp>
      <p:pic>
        <p:nvPicPr>
          <p:cNvPr id="4" name="Obraz 3" descr="człowiek_big.jpg"/>
          <p:cNvPicPr>
            <a:picLocks noChangeAspect="1"/>
          </p:cNvPicPr>
          <p:nvPr/>
        </p:nvPicPr>
        <p:blipFill>
          <a:blip r:embed="rId2" cstate="print"/>
          <a:stretch>
            <a:fillRect/>
          </a:stretch>
        </p:blipFill>
        <p:spPr>
          <a:xfrm>
            <a:off x="2397200" y="3573017"/>
            <a:ext cx="4335040" cy="3009518"/>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548680"/>
            <a:ext cx="8229600" cy="864096"/>
          </a:xfrm>
        </p:spPr>
        <p:txBody>
          <a:bodyPr>
            <a:normAutofit fontScale="90000"/>
          </a:bodyPr>
          <a:lstStyle/>
          <a:p>
            <a:r>
              <a:rPr lang="pl-PL" b="1" dirty="0" smtClean="0"/>
              <a:t/>
            </a:r>
            <a:br>
              <a:rPr lang="pl-PL" b="1" dirty="0" smtClean="0"/>
            </a:br>
            <a:r>
              <a:rPr lang="pl-PL" b="1" dirty="0" smtClean="0"/>
              <a:t/>
            </a:r>
            <a:br>
              <a:rPr lang="pl-PL" b="1" dirty="0" smtClean="0"/>
            </a:br>
            <a:r>
              <a:rPr lang="pl-PL" b="1" dirty="0" smtClean="0"/>
              <a:t/>
            </a:r>
            <a:br>
              <a:rPr lang="pl-PL" b="1" dirty="0" smtClean="0"/>
            </a:br>
            <a:r>
              <a:rPr lang="pl-PL" b="1" dirty="0" smtClean="0"/>
              <a:t>Wolontariat sportowy</a:t>
            </a:r>
            <a:r>
              <a:rPr lang="pl-PL" dirty="0" smtClean="0"/>
              <a:t> </a:t>
            </a:r>
            <a:endParaRPr lang="pl-PL" dirty="0"/>
          </a:p>
        </p:txBody>
      </p:sp>
      <p:sp>
        <p:nvSpPr>
          <p:cNvPr id="3" name="Symbol zastępczy zawartości 2"/>
          <p:cNvSpPr>
            <a:spLocks noGrp="1"/>
          </p:cNvSpPr>
          <p:nvPr>
            <p:ph idx="1"/>
          </p:nvPr>
        </p:nvSpPr>
        <p:spPr>
          <a:xfrm>
            <a:off x="467544" y="1628800"/>
            <a:ext cx="8229600" cy="2285608"/>
          </a:xfrm>
        </p:spPr>
        <p:txBody>
          <a:bodyPr/>
          <a:lstStyle/>
          <a:p>
            <a:pPr algn="ctr">
              <a:buNone/>
            </a:pPr>
            <a:r>
              <a:rPr lang="pl-PL" dirty="0" smtClean="0"/>
              <a:t>Jest to połączenie dwóch dziedzin: wolontariatu samego w sobie oraz szeroko pojętego sportu. Wyróżniamy jego dwie formy: </a:t>
            </a:r>
          </a:p>
          <a:p>
            <a:pPr algn="ctr">
              <a:buNone/>
            </a:pPr>
            <a:r>
              <a:rPr lang="pl-PL" dirty="0" smtClean="0"/>
              <a:t>	– Sportowy wolontariat akcyjny (krótkoterminowy) </a:t>
            </a:r>
          </a:p>
          <a:p>
            <a:pPr algn="ctr">
              <a:buNone/>
            </a:pPr>
            <a:r>
              <a:rPr lang="pl-PL" dirty="0" smtClean="0"/>
              <a:t>	– Sportowy wolontariat stały (bezterminowy) </a:t>
            </a:r>
            <a:endParaRPr lang="pl-PL" dirty="0"/>
          </a:p>
        </p:txBody>
      </p:sp>
      <p:pic>
        <p:nvPicPr>
          <p:cNvPr id="4" name="Obraz 3" descr="wolontariusz_na_mecie.jpg"/>
          <p:cNvPicPr>
            <a:picLocks noChangeAspect="1"/>
          </p:cNvPicPr>
          <p:nvPr/>
        </p:nvPicPr>
        <p:blipFill>
          <a:blip r:embed="rId2" cstate="print"/>
          <a:stretch>
            <a:fillRect/>
          </a:stretch>
        </p:blipFill>
        <p:spPr>
          <a:xfrm>
            <a:off x="2267744" y="3960066"/>
            <a:ext cx="4355976" cy="2897934"/>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764704"/>
            <a:ext cx="8229600" cy="5361459"/>
          </a:xfrm>
        </p:spPr>
        <p:txBody>
          <a:bodyPr/>
          <a:lstStyle/>
          <a:p>
            <a:pPr algn="ctr">
              <a:buNone/>
            </a:pPr>
            <a:r>
              <a:rPr lang="pl-PL" dirty="0" smtClean="0"/>
              <a:t>Wolontariat sportowy jest jedną z najszybciej rozwijających się gałęzi wolontariatu w obecnych czasach. Coraz więcej organizacji, stowarzyszeń czy klubów poszukuje ludzi chcących wesprzeć ich działania i zaangażować się w ich rozwój. Dlaczego tak się dzieje? Ponieważ pomoc, którą niosą wolontariusze to praktycznie podstawa w organizacji udanej imprez sportowej każdej rangi. </a:t>
            </a:r>
          </a:p>
          <a:p>
            <a:endParaRPr lang="pl-PL" dirty="0"/>
          </a:p>
        </p:txBody>
      </p:sp>
      <p:pic>
        <p:nvPicPr>
          <p:cNvPr id="4" name="Obraz 3" descr="wolontariusze_655x320_1326813607384.jpg"/>
          <p:cNvPicPr>
            <a:picLocks noChangeAspect="1"/>
          </p:cNvPicPr>
          <p:nvPr/>
        </p:nvPicPr>
        <p:blipFill>
          <a:blip r:embed="rId2" cstate="print"/>
          <a:stretch>
            <a:fillRect/>
          </a:stretch>
        </p:blipFill>
        <p:spPr>
          <a:xfrm>
            <a:off x="2267744" y="4293096"/>
            <a:ext cx="3832176" cy="1872208"/>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Symbol zastępczy obrazu 6" descr="logo ed.jpg"/>
          <p:cNvPicPr>
            <a:picLocks noGrp="1" noChangeAspect="1"/>
          </p:cNvPicPr>
          <p:nvPr>
            <p:ph sz="half" idx="1"/>
          </p:nvPr>
        </p:nvPicPr>
        <p:blipFill>
          <a:blip r:embed="rId2" cstate="print"/>
          <a:stretch>
            <a:fillRect/>
          </a:stretch>
        </p:blipFill>
        <p:spPr>
          <a:xfrm>
            <a:off x="467544" y="1988840"/>
            <a:ext cx="3801643" cy="3465809"/>
          </a:xfrm>
        </p:spPr>
      </p:pic>
      <p:sp>
        <p:nvSpPr>
          <p:cNvPr id="3" name="Symbol zastępczy zawartości 2"/>
          <p:cNvSpPr>
            <a:spLocks noGrp="1"/>
          </p:cNvSpPr>
          <p:nvPr>
            <p:ph sz="half" idx="2"/>
          </p:nvPr>
        </p:nvSpPr>
        <p:spPr>
          <a:xfrm>
            <a:off x="4211960" y="1124744"/>
            <a:ext cx="4464496" cy="5184576"/>
          </a:xfrm>
        </p:spPr>
        <p:txBody>
          <a:bodyPr>
            <a:normAutofit fontScale="92500" lnSpcReduction="10000"/>
          </a:bodyPr>
          <a:lstStyle/>
          <a:p>
            <a:pPr algn="ctr">
              <a:buNone/>
            </a:pPr>
            <a:r>
              <a:rPr lang="pl-PL" dirty="0" smtClean="0"/>
              <a:t>Również Unia Europejska przyczynia się do wspierania europejskich przedsięwzięć w zakresie sportu, „uwzględniając jego szczególny charakter, jego struktury oparte na zasadzie dobrowolności oraz uwzględniając jego funkcję społeczną i edukacyjną."  Ta istota wolontariatu sportowego została oficjalnie zawarta w Traktacie lizbońskim.</a:t>
            </a:r>
          </a:p>
          <a:p>
            <a:pPr>
              <a:buNone/>
            </a:pPr>
            <a:endParaRPr lang="pl-P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980728"/>
            <a:ext cx="8229600" cy="4389120"/>
          </a:xfrm>
        </p:spPr>
        <p:txBody>
          <a:bodyPr/>
          <a:lstStyle/>
          <a:p>
            <a:pPr algn="ctr">
              <a:buNone/>
            </a:pPr>
            <a:r>
              <a:rPr lang="pl-PL" dirty="0" smtClean="0"/>
              <a:t>Sport operuje uniwersalnym językiem, a więc każdy, bez znaczenia z jakiego kraju pochodzi, może mieć swój cenny wkład w organizację, nawet tak ważnych wydarzeń jak Mistrzostwa Europy, Świata czy Igrzyska Olimpijskie. </a:t>
            </a:r>
          </a:p>
          <a:p>
            <a:pPr>
              <a:buNone/>
            </a:pPr>
            <a:endParaRPr lang="pl-PL" dirty="0"/>
          </a:p>
        </p:txBody>
      </p:sp>
      <p:pic>
        <p:nvPicPr>
          <p:cNvPr id="4" name="Obraz 3" descr="z5569677X.jpg"/>
          <p:cNvPicPr>
            <a:picLocks noChangeAspect="1"/>
          </p:cNvPicPr>
          <p:nvPr/>
        </p:nvPicPr>
        <p:blipFill>
          <a:blip r:embed="rId2" cstate="print"/>
          <a:stretch>
            <a:fillRect/>
          </a:stretch>
        </p:blipFill>
        <p:spPr>
          <a:xfrm>
            <a:off x="1907703" y="3140968"/>
            <a:ext cx="5189233" cy="3364894"/>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pływ">
  <a:themeElements>
    <a:clrScheme name="Przepły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rzepły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rzepły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116</TotalTime>
  <Words>1049</Words>
  <Application>Microsoft Office PowerPoint</Application>
  <PresentationFormat>Pokaz na ekranie (4:3)</PresentationFormat>
  <Paragraphs>52</Paragraphs>
  <Slides>21</Slides>
  <Notes>0</Notes>
  <HiddenSlides>0</HiddenSlides>
  <MMClips>0</MMClips>
  <ScaleCrop>false</ScaleCrop>
  <HeadingPairs>
    <vt:vector size="4" baseType="variant">
      <vt:variant>
        <vt:lpstr>Motyw</vt:lpstr>
      </vt:variant>
      <vt:variant>
        <vt:i4>1</vt:i4>
      </vt:variant>
      <vt:variant>
        <vt:lpstr>Tytuły slajdów</vt:lpstr>
      </vt:variant>
      <vt:variant>
        <vt:i4>21</vt:i4>
      </vt:variant>
    </vt:vector>
  </HeadingPairs>
  <TitlesOfParts>
    <vt:vector size="22" baseType="lpstr">
      <vt:lpstr>Przepływ</vt:lpstr>
      <vt:lpstr>Wolontariat </vt:lpstr>
      <vt:lpstr>Wolontariusz</vt:lpstr>
      <vt:lpstr>Slajd 3</vt:lpstr>
      <vt:lpstr>Slajd 4</vt:lpstr>
      <vt:lpstr>Slajd 5</vt:lpstr>
      <vt:lpstr>   Wolontariat sportowy </vt:lpstr>
      <vt:lpstr>Slajd 7</vt:lpstr>
      <vt:lpstr>Slajd 8</vt:lpstr>
      <vt:lpstr>Slajd 9</vt:lpstr>
      <vt:lpstr> Wolontariat Europejski EVS  (European Voluntary Service) </vt:lpstr>
      <vt:lpstr>Slajd 11</vt:lpstr>
      <vt:lpstr>Slajd 12</vt:lpstr>
      <vt:lpstr>Slajd 13</vt:lpstr>
      <vt:lpstr>Wirtualny wolontariat</vt:lpstr>
      <vt:lpstr>Slajd 15</vt:lpstr>
      <vt:lpstr>Praktyka wirtualnego wolontariatu</vt:lpstr>
      <vt:lpstr>Praktyka wirtualnego wolontariatu c. d. </vt:lpstr>
      <vt:lpstr>Slajd 18</vt:lpstr>
      <vt:lpstr>Slajd 19</vt:lpstr>
      <vt:lpstr>Wirtualny wolontariat w Polsce</vt:lpstr>
      <vt:lpstr>Slajd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Wolontariat </dc:title>
  <dc:creator>Rektorat</dc:creator>
  <cp:lastModifiedBy>Rektorat</cp:lastModifiedBy>
  <cp:revision>15</cp:revision>
  <dcterms:created xsi:type="dcterms:W3CDTF">2012-12-10T13:31:53Z</dcterms:created>
  <dcterms:modified xsi:type="dcterms:W3CDTF">2012-12-12T12:12:34Z</dcterms:modified>
</cp:coreProperties>
</file>