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13819-E106-4CB2-AAA9-C0C419F40DC3}" type="datetimeFigureOut">
              <a:rPr lang="pl-PL" smtClean="0"/>
              <a:t>04.11.2020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DAC1-8DFF-4A65-8235-CE2E9E50FAE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6496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13819-E106-4CB2-AAA9-C0C419F40DC3}" type="datetimeFigureOut">
              <a:rPr lang="pl-PL" smtClean="0"/>
              <a:t>04.11.2020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DAC1-8DFF-4A65-8235-CE2E9E50FAE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1411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13819-E106-4CB2-AAA9-C0C419F40DC3}" type="datetimeFigureOut">
              <a:rPr lang="pl-PL" smtClean="0"/>
              <a:t>04.11.2020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DAC1-8DFF-4A65-8235-CE2E9E50FAED}" type="slidenum">
              <a:rPr lang="pl-PL" smtClean="0"/>
              <a:t>‹#›</a:t>
            </a:fld>
            <a:endParaRPr lang="pl-P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33181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13819-E106-4CB2-AAA9-C0C419F40DC3}" type="datetimeFigureOut">
              <a:rPr lang="pl-PL" smtClean="0"/>
              <a:t>04.11.2020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DAC1-8DFF-4A65-8235-CE2E9E50FAE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3342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13819-E106-4CB2-AAA9-C0C419F40DC3}" type="datetimeFigureOut">
              <a:rPr lang="pl-PL" smtClean="0"/>
              <a:t>04.11.2020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DAC1-8DFF-4A65-8235-CE2E9E50FAED}" type="slidenum">
              <a:rPr lang="pl-PL" smtClean="0"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5869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13819-E106-4CB2-AAA9-C0C419F40DC3}" type="datetimeFigureOut">
              <a:rPr lang="pl-PL" smtClean="0"/>
              <a:t>04.11.2020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DAC1-8DFF-4A65-8235-CE2E9E50FAE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7777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13819-E106-4CB2-AAA9-C0C419F40DC3}" type="datetimeFigureOut">
              <a:rPr lang="pl-PL" smtClean="0"/>
              <a:t>04.11.2020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DAC1-8DFF-4A65-8235-CE2E9E50FAE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1224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13819-E106-4CB2-AAA9-C0C419F40DC3}" type="datetimeFigureOut">
              <a:rPr lang="pl-PL" smtClean="0"/>
              <a:t>04.11.2020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DAC1-8DFF-4A65-8235-CE2E9E50FAE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909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13819-E106-4CB2-AAA9-C0C419F40DC3}" type="datetimeFigureOut">
              <a:rPr lang="pl-PL" smtClean="0"/>
              <a:t>04.11.2020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DAC1-8DFF-4A65-8235-CE2E9E50FAE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2933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13819-E106-4CB2-AAA9-C0C419F40DC3}" type="datetimeFigureOut">
              <a:rPr lang="pl-PL" smtClean="0"/>
              <a:t>04.11.2020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DAC1-8DFF-4A65-8235-CE2E9E50FAE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2702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13819-E106-4CB2-AAA9-C0C419F40DC3}" type="datetimeFigureOut">
              <a:rPr lang="pl-PL" smtClean="0"/>
              <a:t>04.11.2020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DAC1-8DFF-4A65-8235-CE2E9E50FAE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6359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13819-E106-4CB2-AAA9-C0C419F40DC3}" type="datetimeFigureOut">
              <a:rPr lang="pl-PL" smtClean="0"/>
              <a:t>04.11.2020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DAC1-8DFF-4A65-8235-CE2E9E50FAE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7386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13819-E106-4CB2-AAA9-C0C419F40DC3}" type="datetimeFigureOut">
              <a:rPr lang="pl-PL" smtClean="0"/>
              <a:t>04.11.2020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DAC1-8DFF-4A65-8235-CE2E9E50FAE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5617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13819-E106-4CB2-AAA9-C0C419F40DC3}" type="datetimeFigureOut">
              <a:rPr lang="pl-PL" smtClean="0"/>
              <a:t>04.11.2020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DAC1-8DFF-4A65-8235-CE2E9E50FAE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9742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13819-E106-4CB2-AAA9-C0C419F40DC3}" type="datetimeFigureOut">
              <a:rPr lang="pl-PL" smtClean="0"/>
              <a:t>04.11.2020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DAC1-8DFF-4A65-8235-CE2E9E50FAE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1495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13819-E106-4CB2-AAA9-C0C419F40DC3}" type="datetimeFigureOut">
              <a:rPr lang="pl-PL" smtClean="0"/>
              <a:t>04.11.2020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9DAC1-8DFF-4A65-8235-CE2E9E50FAE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760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13819-E106-4CB2-AAA9-C0C419F40DC3}" type="datetimeFigureOut">
              <a:rPr lang="pl-PL" smtClean="0"/>
              <a:t>04.11.2020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919DAC1-8DFF-4A65-8235-CE2E9E50FAE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1806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poradnik.ngo.pl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D40E5DC-3122-4E74-BE55-9FCD21B177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/>
              <a:t>Struktura organizacyjna Zarządu klubu wraz z kompetencjami członków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9BA788B-D8E9-4F01-AFA9-E4810406DC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6968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9D362D-61D0-4857-AAF8-9F897465E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Posiedzenia i dokumentacja zarządu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423A920-7912-4D5B-B274-6FA60F286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b="1" dirty="0">
                <a:solidFill>
                  <a:srgbClr val="222222"/>
                </a:solidFill>
                <a:latin typeface="-apple-system"/>
              </a:rPr>
              <a:t>lista obecności</a:t>
            </a:r>
          </a:p>
          <a:p>
            <a:r>
              <a:rPr lang="pl-PL" b="1" dirty="0">
                <a:solidFill>
                  <a:srgbClr val="222222"/>
                </a:solidFill>
                <a:latin typeface="-apple-system"/>
              </a:rPr>
              <a:t>protokół</a:t>
            </a:r>
            <a:r>
              <a:rPr lang="pl-PL" dirty="0">
                <a:solidFill>
                  <a:srgbClr val="222222"/>
                </a:solidFill>
                <a:latin typeface="-apple-system"/>
              </a:rPr>
              <a:t> zawierający listę poruszanych podczas posiedzenia spraw i podjętych decyzji, dokumentujący intencje, które kierowały członkami zarządu przy podejmowaniu uchwał; uchwała bowiem to suchy tekst, a z protokołu można poznać przebieg dyskusji prowadzącej do jej podjęcia,</a:t>
            </a:r>
          </a:p>
          <a:p>
            <a:r>
              <a:rPr lang="pl-PL" dirty="0">
                <a:solidFill>
                  <a:srgbClr val="222222"/>
                </a:solidFill>
                <a:latin typeface="-apple-system"/>
              </a:rPr>
              <a:t>podjęte w trakcie posiedzenia zarządu stowarzyszenia </a:t>
            </a:r>
            <a:r>
              <a:rPr lang="pl-PL" b="1" dirty="0">
                <a:solidFill>
                  <a:srgbClr val="222222"/>
                </a:solidFill>
                <a:latin typeface="-apple-system"/>
              </a:rPr>
              <a:t>uchwały</a:t>
            </a:r>
            <a:r>
              <a:rPr lang="pl-PL" dirty="0">
                <a:solidFill>
                  <a:srgbClr val="222222"/>
                </a:solidFill>
                <a:latin typeface="-apple-system"/>
              </a:rPr>
              <a:t> precyzyjnie opisujące treść decyzji, opatrzone datą i podpisane przez upoważnione osoby z reguły jest to prezes, sekretarz lub obie te osoby łącznie – dopuszczalne rozwiązania są bardzo różne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43005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A2CABA2-8698-4257-82EE-6449459C5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Komisja Rewizyjna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60611FB-AE19-4CFB-91D5-CCEE129A67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>
                <a:solidFill>
                  <a:srgbClr val="222222"/>
                </a:solidFill>
                <a:latin typeface="Fira Sans Extra Condensed"/>
              </a:rPr>
              <a:t>Stowarzyszenie rejestrowe musi mieć organ kontroli wewnętrznej. To wymóg ustawy – Prawo o stowarzyszeniach. Organ ten najczęściej nazywany jest komisja rewizyjną.</a:t>
            </a:r>
          </a:p>
          <a:p>
            <a:pPr marL="0" indent="0">
              <a:buNone/>
            </a:pPr>
            <a:r>
              <a:rPr lang="pl-PL" b="1" dirty="0">
                <a:solidFill>
                  <a:srgbClr val="222222"/>
                </a:solidFill>
                <a:latin typeface="-apple-system"/>
              </a:rPr>
              <a:t>Ogólne zasady zwoływania posiedzeń komisji są opisane w statucie stowarzyszenia</a:t>
            </a:r>
            <a:r>
              <a:rPr lang="pl-PL" dirty="0">
                <a:solidFill>
                  <a:srgbClr val="222222"/>
                </a:solidFill>
                <a:latin typeface="-apple-system"/>
              </a:rPr>
              <a:t>. Dodatkowo, tak jak w przypadku zarządu stowarzyszenia, szczegóły mogą być zawarte w </a:t>
            </a:r>
            <a:r>
              <a:rPr lang="pl-PL" b="1" dirty="0">
                <a:solidFill>
                  <a:srgbClr val="222222"/>
                </a:solidFill>
                <a:latin typeface="-apple-system"/>
              </a:rPr>
              <a:t>regulaminie</a:t>
            </a:r>
            <a:r>
              <a:rPr lang="pl-PL" dirty="0">
                <a:solidFill>
                  <a:srgbClr val="222222"/>
                </a:solidFill>
                <a:latin typeface="-apple-system"/>
              </a:rPr>
              <a:t> komisji rewizyjnej, przyjmowanym przez samą komisję albo przez walne zebranie członków.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50699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35993C-BC76-4B8C-9C93-A54B2138E63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609600"/>
            <a:ext cx="8596313" cy="1320800"/>
          </a:xfrm>
        </p:spPr>
        <p:txBody>
          <a:bodyPr/>
          <a:lstStyle/>
          <a:p>
            <a:pPr algn="ctr"/>
            <a:r>
              <a:rPr lang="pl-PL" dirty="0"/>
              <a:t>Struktura organizacyjna klubu UKS </a:t>
            </a:r>
            <a:r>
              <a:rPr lang="pl-PL" dirty="0" err="1"/>
              <a:t>Zawojak</a:t>
            </a:r>
            <a:r>
              <a:rPr lang="pl-PL" dirty="0"/>
              <a:t>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325732C-AC1B-4A02-BCF0-4DF692E14EE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2160588"/>
            <a:ext cx="8596313" cy="388143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                             Walne zebranie członków klubu 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Zarząd klubu:                                                                 Komisja rewizyjna: </a:t>
            </a:r>
          </a:p>
          <a:p>
            <a:pPr marL="0" indent="0">
              <a:buNone/>
            </a:pPr>
            <a:r>
              <a:rPr lang="pl-PL" dirty="0"/>
              <a:t>Prezes  						         				 Przewodniczący</a:t>
            </a:r>
          </a:p>
          <a:p>
            <a:pPr marL="0" indent="0">
              <a:buNone/>
            </a:pPr>
            <a:r>
              <a:rPr lang="pl-PL" dirty="0"/>
              <a:t>Sekretarz 									       Zastępca przewodniczącego</a:t>
            </a:r>
          </a:p>
          <a:p>
            <a:pPr marL="0" indent="0">
              <a:buNone/>
            </a:pPr>
            <a:r>
              <a:rPr lang="pl-PL" dirty="0"/>
              <a:t>Vice prezes										Członek Zwyczajny </a:t>
            </a:r>
          </a:p>
          <a:p>
            <a:pPr marL="0" indent="0">
              <a:buNone/>
            </a:pPr>
            <a:r>
              <a:rPr lang="pl-PL" dirty="0"/>
              <a:t>Skarbnik </a:t>
            </a:r>
          </a:p>
          <a:p>
            <a:pPr marL="0" indent="0">
              <a:buNone/>
            </a:pPr>
            <a:r>
              <a:rPr lang="pl-PL" dirty="0"/>
              <a:t>Członkowie zwyczajni (dwie osoby) </a:t>
            </a:r>
          </a:p>
          <a:p>
            <a:pPr marL="0" indent="0">
              <a:buNone/>
            </a:pPr>
            <a:r>
              <a:rPr lang="pl-PL" dirty="0"/>
              <a:t>OSOBY DECYZYJNE : PREZES i SEKRETARZ KLUBU </a:t>
            </a:r>
          </a:p>
          <a:p>
            <a:pPr marL="0" indent="0">
              <a:buNone/>
            </a:pPr>
            <a:r>
              <a:rPr lang="pl-PL" dirty="0"/>
              <a:t>												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cxnSp>
        <p:nvCxnSpPr>
          <p:cNvPr id="6" name="Łącznik prosty ze strzałką 5">
            <a:extLst>
              <a:ext uri="{FF2B5EF4-FFF2-40B4-BE49-F238E27FC236}">
                <a16:creationId xmlns:a16="http://schemas.microsoft.com/office/drawing/2014/main" id="{30D05EAE-6D94-4186-A2F7-A6D71D126DD7}"/>
              </a:ext>
            </a:extLst>
          </p:cNvPr>
          <p:cNvCxnSpPr/>
          <p:nvPr/>
        </p:nvCxnSpPr>
        <p:spPr>
          <a:xfrm flipH="1">
            <a:off x="2267549" y="2516956"/>
            <a:ext cx="772998" cy="3959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y ze strzałką 7">
            <a:extLst>
              <a:ext uri="{FF2B5EF4-FFF2-40B4-BE49-F238E27FC236}">
                <a16:creationId xmlns:a16="http://schemas.microsoft.com/office/drawing/2014/main" id="{47BB7CD6-F7DA-450C-96DD-683D2B5068E1}"/>
              </a:ext>
            </a:extLst>
          </p:cNvPr>
          <p:cNvCxnSpPr/>
          <p:nvPr/>
        </p:nvCxnSpPr>
        <p:spPr>
          <a:xfrm>
            <a:off x="3926264" y="2960016"/>
            <a:ext cx="12914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8410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6CEADC-F8A2-4E90-B2CA-AFB5EC03E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Źródła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928F429-0079-4D3D-8457-38D1EFD295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hlinkClick r:id="rId2"/>
              </a:rPr>
              <a:t>https://poradnik.ngo.pl/</a:t>
            </a:r>
            <a:endParaRPr lang="pl-PL" dirty="0"/>
          </a:p>
          <a:p>
            <a:r>
              <a:rPr lang="pl-PL" dirty="0"/>
              <a:t>Własne doświadczenie </a:t>
            </a:r>
          </a:p>
          <a:p>
            <a:r>
              <a:rPr lang="pl-PL" dirty="0"/>
              <a:t>Statut Klubu UKS </a:t>
            </a:r>
            <a:r>
              <a:rPr lang="pl-PL" dirty="0" err="1"/>
              <a:t>Zawojak</a:t>
            </a:r>
            <a:r>
              <a:rPr lang="pl-PL"/>
              <a:t>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17517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EE6D8B1-0963-4906-AEA9-E1179588B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>
                <a:latin typeface="+mn-lt"/>
              </a:rPr>
              <a:t>Władze stowarzyszenia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00EAF13-6BA8-4104-B8B0-0D7E77A220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A7642F48-8097-4EA1-8859-FEA42C8BB451}"/>
              </a:ext>
            </a:extLst>
          </p:cNvPr>
          <p:cNvSpPr/>
          <p:nvPr/>
        </p:nvSpPr>
        <p:spPr>
          <a:xfrm flipH="1">
            <a:off x="2994658" y="1831671"/>
            <a:ext cx="3932393" cy="9081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WALNE ZEBRANIE CZŁONKÓW KLUBU</a:t>
            </a:r>
          </a:p>
        </p:txBody>
      </p:sp>
      <p:sp>
        <p:nvSpPr>
          <p:cNvPr id="7" name="Strzałka: w dół 6">
            <a:extLst>
              <a:ext uri="{FF2B5EF4-FFF2-40B4-BE49-F238E27FC236}">
                <a16:creationId xmlns:a16="http://schemas.microsoft.com/office/drawing/2014/main" id="{BD2A6928-E92A-4925-B7AE-CEEEC32E914D}"/>
              </a:ext>
            </a:extLst>
          </p:cNvPr>
          <p:cNvSpPr/>
          <p:nvPr/>
        </p:nvSpPr>
        <p:spPr>
          <a:xfrm>
            <a:off x="4681194" y="2980163"/>
            <a:ext cx="581320" cy="59388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CFF7A257-13C4-4D82-AD06-C9F3D22E0EC5}"/>
              </a:ext>
            </a:extLst>
          </p:cNvPr>
          <p:cNvSpPr/>
          <p:nvPr/>
        </p:nvSpPr>
        <p:spPr>
          <a:xfrm>
            <a:off x="3054282" y="3806376"/>
            <a:ext cx="3742441" cy="7729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ZARZĄD</a:t>
            </a:r>
          </a:p>
        </p:txBody>
      </p:sp>
      <p:sp>
        <p:nvSpPr>
          <p:cNvPr id="9" name="Strzałka: w prawo 8">
            <a:extLst>
              <a:ext uri="{FF2B5EF4-FFF2-40B4-BE49-F238E27FC236}">
                <a16:creationId xmlns:a16="http://schemas.microsoft.com/office/drawing/2014/main" id="{6807BEB7-8566-4FB5-9985-039614EAB3BC}"/>
              </a:ext>
            </a:extLst>
          </p:cNvPr>
          <p:cNvSpPr/>
          <p:nvPr/>
        </p:nvSpPr>
        <p:spPr>
          <a:xfrm>
            <a:off x="6617617" y="3269640"/>
            <a:ext cx="1310326" cy="3747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C270C2C7-5AE2-499B-933E-8C6DCBC1F490}"/>
              </a:ext>
            </a:extLst>
          </p:cNvPr>
          <p:cNvSpPr/>
          <p:nvPr/>
        </p:nvSpPr>
        <p:spPr>
          <a:xfrm>
            <a:off x="8125905" y="3224229"/>
            <a:ext cx="2846895" cy="6769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KOMISJA REWIZYJNA </a:t>
            </a:r>
          </a:p>
        </p:txBody>
      </p:sp>
      <p:sp>
        <p:nvSpPr>
          <p:cNvPr id="11" name="Strzałka: w dół 10">
            <a:extLst>
              <a:ext uri="{FF2B5EF4-FFF2-40B4-BE49-F238E27FC236}">
                <a16:creationId xmlns:a16="http://schemas.microsoft.com/office/drawing/2014/main" id="{8E5E5783-8A99-43CF-913A-8045B84B6FCC}"/>
              </a:ext>
            </a:extLst>
          </p:cNvPr>
          <p:cNvSpPr/>
          <p:nvPr/>
        </p:nvSpPr>
        <p:spPr>
          <a:xfrm>
            <a:off x="4659196" y="4714311"/>
            <a:ext cx="603318" cy="6504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CF970E06-2226-49CD-AA53-1FAA7AA4C13B}"/>
              </a:ext>
            </a:extLst>
          </p:cNvPr>
          <p:cNvSpPr/>
          <p:nvPr/>
        </p:nvSpPr>
        <p:spPr>
          <a:xfrm>
            <a:off x="2994658" y="5423567"/>
            <a:ext cx="4119514" cy="7729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POZOSTAŁE PIONY: np. SPORTOWE SEKCJE </a:t>
            </a:r>
          </a:p>
        </p:txBody>
      </p:sp>
    </p:spTree>
    <p:extLst>
      <p:ext uri="{BB962C8B-B14F-4D97-AF65-F5344CB8AC3E}">
        <p14:creationId xmlns:p14="http://schemas.microsoft.com/office/powerpoint/2010/main" val="1696131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7E2DE8-D198-41ED-9586-A9DB7E777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>
                <a:latin typeface="+mn-lt"/>
              </a:rPr>
              <a:t>Władze stowarzyszenia cd.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72172E3-F3CE-4943-8698-202E719F5E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>
                <a:solidFill>
                  <a:srgbClr val="222222"/>
                </a:solidFill>
                <a:latin typeface="Fira Sans Extra Condensed"/>
              </a:rPr>
              <a:t>Najwyższą władzą stowarzyszenia jest walne zebranie członków. </a:t>
            </a:r>
            <a:r>
              <a:rPr lang="pl-PL" dirty="0">
                <a:solidFill>
                  <a:srgbClr val="222222"/>
                </a:solidFill>
                <a:latin typeface="-apple-system"/>
              </a:rPr>
              <a:t>Może ono podejmować decyzje we wszystkich sprawach dotyczących organizacji.</a:t>
            </a:r>
          </a:p>
          <a:p>
            <a:r>
              <a:rPr lang="pl-PL" dirty="0">
                <a:solidFill>
                  <a:srgbClr val="222222"/>
                </a:solidFill>
                <a:latin typeface="-apple-system"/>
              </a:rPr>
              <a:t>Zgodnie z art. 11 ustawy - Prawo o stowarzyszeniach - W sprawach, w których statut nie określa właściwości władz stowarzyszenia, podejmowanie uchwał należy do walnego zebrania członków.”</a:t>
            </a:r>
          </a:p>
          <a:p>
            <a:r>
              <a:rPr lang="pl-PL" dirty="0">
                <a:solidFill>
                  <a:srgbClr val="222222"/>
                </a:solidFill>
                <a:latin typeface="-apple-system"/>
              </a:rPr>
              <a:t>Oznacza to, że </a:t>
            </a:r>
            <a:r>
              <a:rPr lang="pl-PL" b="1" dirty="0">
                <a:solidFill>
                  <a:srgbClr val="222222"/>
                </a:solidFill>
                <a:latin typeface="-apple-system"/>
              </a:rPr>
              <a:t>jeśli prawo do podejmowania decyzji w danej sprawie</a:t>
            </a:r>
            <a:r>
              <a:rPr lang="pl-PL" dirty="0">
                <a:solidFill>
                  <a:srgbClr val="222222"/>
                </a:solidFill>
                <a:latin typeface="-apple-system"/>
              </a:rPr>
              <a:t> (np. dot. działalności odpłatnej pożytku publicznego) </a:t>
            </a:r>
            <a:r>
              <a:rPr lang="pl-PL" b="1" dirty="0">
                <a:solidFill>
                  <a:srgbClr val="222222"/>
                </a:solidFill>
                <a:latin typeface="-apple-system"/>
              </a:rPr>
              <a:t>nie jest wyraźnie zapisane w kompetencjach innego organu</a:t>
            </a:r>
            <a:r>
              <a:rPr lang="pl-PL" dirty="0">
                <a:solidFill>
                  <a:srgbClr val="222222"/>
                </a:solidFill>
                <a:latin typeface="-apple-system"/>
              </a:rPr>
              <a:t> (np. zarządu) wtedy </a:t>
            </a:r>
            <a:r>
              <a:rPr lang="pl-PL" b="1" dirty="0">
                <a:solidFill>
                  <a:srgbClr val="222222"/>
                </a:solidFill>
                <a:latin typeface="-apple-system"/>
              </a:rPr>
              <a:t>decyzję podejmuje walne zebranie członków</a:t>
            </a:r>
            <a:r>
              <a:rPr lang="pl-PL" dirty="0">
                <a:solidFill>
                  <a:srgbClr val="222222"/>
                </a:solidFill>
                <a:latin typeface="-apple-system"/>
              </a:rPr>
              <a:t> </a:t>
            </a:r>
            <a:r>
              <a:rPr lang="pl-PL" b="1" dirty="0">
                <a:solidFill>
                  <a:srgbClr val="222222"/>
                </a:solidFill>
                <a:latin typeface="-apple-system"/>
              </a:rPr>
              <a:t>stowarzyszenia</a:t>
            </a:r>
            <a:r>
              <a:rPr lang="pl-PL" dirty="0">
                <a:solidFill>
                  <a:srgbClr val="222222"/>
                </a:solidFill>
                <a:latin typeface="-apple-system"/>
              </a:rPr>
              <a:t>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22011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BF92618-CA9F-4253-B4C1-1AAA15AFA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Co to jest walne zebranie członków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532E18A-1FB1-4DEB-ADEC-CED50C07E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solidFill>
                  <a:srgbClr val="222222"/>
                </a:solidFill>
                <a:latin typeface="-apple-system"/>
              </a:rPr>
              <a:t>Walne zebranie członków stowarzyszenia, to najważniejszy organ stowarzyszenia – najwyższa władza stowarzyszenia. Można powiedzieć, że to władza uchwałodawcza. Tworzą je wszystkie należące do stowarzyszenia osoby (członkowie), które zbierają się w określonym miejscu i czasie, żeby podjąć w głosowaniu decyzje dotyczące spraw stowarzyszenia. Sposób pracy i kompetencje walnego zebrania członków stowarzyszenia określone są w </a:t>
            </a:r>
            <a:r>
              <a:rPr lang="pl-PL" dirty="0">
                <a:solidFill>
                  <a:srgbClr val="795179"/>
                </a:solidFill>
                <a:latin typeface="-apple-system"/>
              </a:rPr>
              <a:t>statucie stowarzyszenia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9375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A998ED4-336F-47AB-8211-88CE5FA31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Rodzaje członkostwa w stowarzyszeniu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8F1D463-8C1D-443B-BCDD-E799BC863B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>
                <a:solidFill>
                  <a:srgbClr val="222222"/>
                </a:solidFill>
                <a:latin typeface="-apple-system"/>
              </a:rPr>
              <a:t>Informacja o tym kto może brać udział w walnym zebraniu członków i jakie ma możliwości związane z podejmowaniem decyzji zawarta jest w statucie stowarzyszenia. Zasadniczo są to członkowie stowarzyszenia czyli osoby tworzące </a:t>
            </a:r>
            <a:r>
              <a:rPr lang="pl-PL" dirty="0" err="1">
                <a:solidFill>
                  <a:srgbClr val="222222"/>
                </a:solidFill>
                <a:latin typeface="-apple-system"/>
              </a:rPr>
              <a:t>stowarzyszenie.Członków</a:t>
            </a:r>
            <a:r>
              <a:rPr lang="pl-PL" dirty="0">
                <a:solidFill>
                  <a:srgbClr val="222222"/>
                </a:solidFill>
                <a:latin typeface="-apple-system"/>
              </a:rPr>
              <a:t> stowarzyszenia dzielimy na dwie grupy:</a:t>
            </a:r>
            <a:br>
              <a:rPr lang="pl-PL" dirty="0">
                <a:solidFill>
                  <a:srgbClr val="222222"/>
                </a:solidFill>
                <a:latin typeface="-apple-system"/>
              </a:rPr>
            </a:br>
            <a:r>
              <a:rPr lang="pl-PL" dirty="0">
                <a:solidFill>
                  <a:srgbClr val="222222"/>
                </a:solidFill>
                <a:latin typeface="-apple-system"/>
              </a:rPr>
              <a:t> </a:t>
            </a:r>
          </a:p>
          <a:p>
            <a:pPr marL="0" indent="0">
              <a:buNone/>
            </a:pPr>
            <a:r>
              <a:rPr lang="pl-PL" dirty="0">
                <a:solidFill>
                  <a:srgbClr val="222222"/>
                </a:solidFill>
                <a:latin typeface="-apple-system"/>
              </a:rPr>
              <a:t>- CZŁONKOWIE ZWYCZAJNI</a:t>
            </a:r>
            <a:br>
              <a:rPr lang="pl-PL" dirty="0">
                <a:solidFill>
                  <a:srgbClr val="222222"/>
                </a:solidFill>
                <a:latin typeface="-apple-system"/>
              </a:rPr>
            </a:br>
            <a:r>
              <a:rPr lang="pl-PL" dirty="0">
                <a:solidFill>
                  <a:srgbClr val="222222"/>
                </a:solidFill>
                <a:latin typeface="-apple-system"/>
              </a:rPr>
              <a:t>-WSPIERAJĄCY </a:t>
            </a:r>
          </a:p>
        </p:txBody>
      </p:sp>
    </p:spTree>
    <p:extLst>
      <p:ext uri="{BB962C8B-B14F-4D97-AF65-F5344CB8AC3E}">
        <p14:creationId xmlns:p14="http://schemas.microsoft.com/office/powerpoint/2010/main" val="49354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ymbol zastępczy zawartości 14">
            <a:extLst>
              <a:ext uri="{FF2B5EF4-FFF2-40B4-BE49-F238E27FC236}">
                <a16:creationId xmlns:a16="http://schemas.microsoft.com/office/drawing/2014/main" id="{B6123A84-C3ED-4883-AAD6-A9B19C40065B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0" y="719138"/>
            <a:ext cx="5181600" cy="5175250"/>
          </a:xfrm>
        </p:spPr>
        <p:txBody>
          <a:bodyPr>
            <a:normAutofit/>
          </a:bodyPr>
          <a:lstStyle/>
          <a:p>
            <a:r>
              <a:rPr lang="pl-PL" sz="2400" dirty="0"/>
              <a:t>Członkowie zwyczajni:</a:t>
            </a:r>
          </a:p>
          <a:p>
            <a:pPr marL="0" indent="0">
              <a:buNone/>
            </a:pPr>
            <a:r>
              <a:rPr lang="pl-PL" sz="2400" dirty="0">
                <a:solidFill>
                  <a:srgbClr val="222222"/>
                </a:solidFill>
                <a:latin typeface="-apple-system"/>
              </a:rPr>
              <a:t>członkowie, którzy tworzą stowarzyszenie. Muszą to być osoby fizyczne. Mogą być oni wybierani do władz stowarzyszenia </a:t>
            </a:r>
          </a:p>
          <a:p>
            <a:pPr marL="0" indent="0">
              <a:buNone/>
            </a:pPr>
            <a:r>
              <a:rPr lang="pl-PL" sz="2400" dirty="0">
                <a:solidFill>
                  <a:srgbClr val="222222"/>
                </a:solidFill>
                <a:latin typeface="-apple-system"/>
              </a:rPr>
              <a:t>mogą także wybierać władze stowarzyszenia </a:t>
            </a:r>
          </a:p>
          <a:p>
            <a:pPr marL="0" indent="0">
              <a:buNone/>
            </a:pPr>
            <a:r>
              <a:rPr lang="pl-PL" sz="2400" dirty="0">
                <a:solidFill>
                  <a:srgbClr val="222222"/>
                </a:solidFill>
                <a:latin typeface="-apple-system"/>
              </a:rPr>
              <a:t>Mają prawo zabierać głos we wszystkich sprawach dotyczących stowarzyszenia i uczestniczyć w walnych zebraniach członków stowarzyszenia.</a:t>
            </a:r>
            <a:endParaRPr lang="pl-PL" sz="2400" dirty="0"/>
          </a:p>
        </p:txBody>
      </p:sp>
      <p:sp>
        <p:nvSpPr>
          <p:cNvPr id="16" name="Symbol zastępczy zawartości 15">
            <a:extLst>
              <a:ext uri="{FF2B5EF4-FFF2-40B4-BE49-F238E27FC236}">
                <a16:creationId xmlns:a16="http://schemas.microsoft.com/office/drawing/2014/main" id="{343F1982-49A5-4F60-9AC2-6551D21005CB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7010400" y="554038"/>
            <a:ext cx="5181600" cy="5622925"/>
          </a:xfrm>
        </p:spPr>
        <p:txBody>
          <a:bodyPr>
            <a:normAutofit/>
          </a:bodyPr>
          <a:lstStyle/>
          <a:p>
            <a:r>
              <a:rPr lang="pl-PL" sz="2400" dirty="0"/>
              <a:t>Członkowie Wspierający </a:t>
            </a:r>
          </a:p>
          <a:p>
            <a:pPr marL="0" indent="0">
              <a:buNone/>
            </a:pPr>
            <a:r>
              <a:rPr lang="pl-PL" sz="2400" dirty="0">
                <a:solidFill>
                  <a:srgbClr val="222222"/>
                </a:solidFill>
                <a:latin typeface="-apple-system"/>
              </a:rPr>
              <a:t>Członkowie, którzy wspierają stowarzyszenie. Mogą to być zarówno osoby fizyczne jak i prawne </a:t>
            </a:r>
          </a:p>
          <a:p>
            <a:pPr marL="0" indent="0">
              <a:buNone/>
            </a:pPr>
            <a:r>
              <a:rPr lang="pl-PL" sz="2400" dirty="0">
                <a:solidFill>
                  <a:srgbClr val="222222"/>
                </a:solidFill>
                <a:latin typeface="-apple-system"/>
              </a:rPr>
              <a:t>Mogą brać udział w obradach walnego zebrania członków, ale tylko z głosem doradczym. </a:t>
            </a:r>
          </a:p>
          <a:p>
            <a:pPr marL="0" indent="0">
              <a:buNone/>
            </a:pPr>
            <a:r>
              <a:rPr lang="pl-PL" sz="2400" dirty="0">
                <a:solidFill>
                  <a:srgbClr val="222222"/>
                </a:solidFill>
                <a:latin typeface="-apple-system"/>
              </a:rPr>
              <a:t>W praktyce członkowie wspierający mogą stanowić, np. wsparcie merytoryczne dla stowarzyszenia. Często członkami wspierającymi zostają firmy czy osoby, które systematy</a:t>
            </a:r>
            <a:endParaRPr lang="pl-PL" sz="2400" dirty="0"/>
          </a:p>
        </p:txBody>
      </p:sp>
      <p:sp>
        <p:nvSpPr>
          <p:cNvPr id="17" name="Prostokąt 16">
            <a:extLst>
              <a:ext uri="{FF2B5EF4-FFF2-40B4-BE49-F238E27FC236}">
                <a16:creationId xmlns:a16="http://schemas.microsoft.com/office/drawing/2014/main" id="{1C77639B-79D3-46CC-9E61-831C8FF74E95}"/>
              </a:ext>
            </a:extLst>
          </p:cNvPr>
          <p:cNvSpPr/>
          <p:nvPr/>
        </p:nvSpPr>
        <p:spPr>
          <a:xfrm>
            <a:off x="2707531" y="5294696"/>
            <a:ext cx="659211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222222"/>
                </a:solidFill>
                <a:latin typeface="-apple-system"/>
              </a:rPr>
              <a:t>Niektóre stowarzyszenia nadają zasłużonym dla organizacji osobom status członka honorowego. W statucie powinniśmy wtedy umieścić informację o tym, kto może zostać takim członkiem i jakie są zasady nadawania tego tytułu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12079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0FB76E7-1612-4FFB-988A-00ECC552A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Prawa i obowiązki członków stowarzyszenia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5E15C23-2182-44D6-BECE-64BAE628835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PRAWA</a:t>
            </a:r>
          </a:p>
          <a:p>
            <a:pPr marL="0" indent="0">
              <a:buNone/>
            </a:pPr>
            <a:r>
              <a:rPr lang="pl-PL" dirty="0">
                <a:solidFill>
                  <a:srgbClr val="222222"/>
                </a:solidFill>
                <a:latin typeface="-apple-system"/>
              </a:rPr>
              <a:t>Członkowie zwyczajni mogą być wybierani do władz stowarzyszenia, mogą też wybierać władze stowarzyszenia.</a:t>
            </a:r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38B7EF13-7150-4B91-A542-611CDD86991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pl-PL" dirty="0"/>
              <a:t>OBOWIĄZKI:</a:t>
            </a:r>
          </a:p>
          <a:p>
            <a:pPr marL="0" indent="0">
              <a:buNone/>
            </a:pPr>
            <a:r>
              <a:rPr lang="pl-PL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pl-PL" b="1" dirty="0">
                <a:solidFill>
                  <a:srgbClr val="222222"/>
                </a:solidFill>
                <a:latin typeface="-apple-system"/>
              </a:rPr>
              <a:t>Branie </a:t>
            </a:r>
            <a:r>
              <a:rPr lang="pl-PL" dirty="0">
                <a:solidFill>
                  <a:srgbClr val="222222"/>
                </a:solidFill>
                <a:latin typeface="-apple-system"/>
              </a:rPr>
              <a:t>czynnego udział w działalności stowarzyszenia.  </a:t>
            </a:r>
          </a:p>
          <a:p>
            <a:pPr marL="0" indent="0">
              <a:buNone/>
            </a:pPr>
            <a:r>
              <a:rPr lang="pl-PL" b="1" dirty="0">
                <a:solidFill>
                  <a:srgbClr val="222222"/>
                </a:solidFill>
                <a:latin typeface="-apple-system"/>
              </a:rPr>
              <a:t>Obowiązek uczestniczenia w zebraniach walnego zebrania członków</a:t>
            </a:r>
            <a:r>
              <a:rPr lang="pl-PL" dirty="0">
                <a:solidFill>
                  <a:srgbClr val="222222"/>
                </a:solidFill>
                <a:latin typeface="-apple-system"/>
              </a:rPr>
              <a:t>, </a:t>
            </a:r>
          </a:p>
          <a:p>
            <a:pPr marL="0" indent="0">
              <a:buNone/>
            </a:pPr>
            <a:r>
              <a:rPr lang="pl-PL" b="1" dirty="0">
                <a:solidFill>
                  <a:srgbClr val="222222"/>
                </a:solidFill>
                <a:latin typeface="-apple-system"/>
              </a:rPr>
              <a:t>Płacenie składek członkowskich</a:t>
            </a:r>
            <a:r>
              <a:rPr lang="pl-PL" dirty="0">
                <a:solidFill>
                  <a:srgbClr val="222222"/>
                </a:solidFill>
                <a:latin typeface="-apple-system"/>
              </a:rPr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23372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A42783E-1CB2-4CF2-B068-D47A47EFF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>
                <a:latin typeface="+mn-lt"/>
              </a:rPr>
              <a:t>Zarząd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C4ED6F31-66CA-4AAC-A27D-DBEF098208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solidFill>
                  <a:srgbClr val="222222"/>
                </a:solidFill>
                <a:latin typeface="Fira Sans Extra Condensed"/>
              </a:rPr>
              <a:t>Do podejmowania decyzji w bardziej bieżących, niekiedy codziennych sprawach stowarzyszenia, tworzy się ZARZĄD STOWARZYSZENIA. Na zarządzie – na członkach zarządu – formalnie i zwyczajowo spoczywa większość odpowiedzialności za stowarzyszenie i za to co się w nim dzieje. Wybierany jest on przez walne zebranie członków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82038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F543B5-B33A-4384-9083-2AF8717D7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Działania Zarządu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4733D49-3D92-4DE6-9B70-97F7BC44AC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>
                <a:solidFill>
                  <a:srgbClr val="222222"/>
                </a:solidFill>
                <a:latin typeface="-apple-system"/>
              </a:rPr>
              <a:t>Zarząd stowarzyszenia działa zgodnie z wytycznymi statutu oraz decyzjami walnego zebrania członków. W statucie określony jest zakres spraw, za które odpowiada (np. wypowiadanie się w imieniu stowarzyszenia, dbanie o majątek, kierowanie działalnością stowarzyszenia). Musi postępować również zgodnie z obowiązującym prawem.</a:t>
            </a:r>
          </a:p>
          <a:p>
            <a:r>
              <a:rPr lang="pl-PL" dirty="0">
                <a:solidFill>
                  <a:srgbClr val="222222"/>
                </a:solidFill>
                <a:latin typeface="-apple-system"/>
              </a:rPr>
              <a:t>Zarząd stowarzyszenia obraduje podczas </a:t>
            </a:r>
            <a:r>
              <a:rPr lang="pl-PL" b="1" dirty="0">
                <a:solidFill>
                  <a:srgbClr val="222222"/>
                </a:solidFill>
                <a:latin typeface="-apple-system"/>
              </a:rPr>
              <a:t>posiedzeń</a:t>
            </a:r>
            <a:r>
              <a:rPr lang="pl-PL" dirty="0">
                <a:solidFill>
                  <a:srgbClr val="222222"/>
                </a:solidFill>
                <a:latin typeface="-apple-system"/>
              </a:rPr>
              <a:t>, w których powinna brać udział </a:t>
            </a:r>
            <a:r>
              <a:rPr lang="pl-PL" b="1" dirty="0">
                <a:solidFill>
                  <a:srgbClr val="222222"/>
                </a:solidFill>
                <a:latin typeface="-apple-system"/>
              </a:rPr>
              <a:t>co najmniej połowa członków zarządu stowarzyszenia</a:t>
            </a:r>
            <a:r>
              <a:rPr lang="pl-PL" dirty="0">
                <a:solidFill>
                  <a:srgbClr val="222222"/>
                </a:solidFill>
                <a:latin typeface="-apple-system"/>
              </a:rPr>
              <a:t>. Zwołuje się je zgodnie z zapisami statutu.</a:t>
            </a:r>
          </a:p>
          <a:p>
            <a:r>
              <a:rPr lang="pl-PL" dirty="0">
                <a:solidFill>
                  <a:srgbClr val="222222"/>
                </a:solidFill>
                <a:latin typeface="-apple-system"/>
              </a:rPr>
              <a:t>Praktyka pokazuje, że spotkania takie powinny odbywać się w miarę potrzeb, ale w statucie należy określić minimalną częstotliwość zebrań.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56559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61</TotalTime>
  <Words>812</Words>
  <Application>Microsoft Office PowerPoint</Application>
  <PresentationFormat>Panoramiczny</PresentationFormat>
  <Paragraphs>59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9" baseType="lpstr">
      <vt:lpstr>-apple-system</vt:lpstr>
      <vt:lpstr>Arial</vt:lpstr>
      <vt:lpstr>Fira Sans Extra Condensed</vt:lpstr>
      <vt:lpstr>Trebuchet MS</vt:lpstr>
      <vt:lpstr>Wingdings 3</vt:lpstr>
      <vt:lpstr>Faseta</vt:lpstr>
      <vt:lpstr>Struktura organizacyjna Zarządu klubu wraz z kompetencjami członków</vt:lpstr>
      <vt:lpstr>Władze stowarzyszenia</vt:lpstr>
      <vt:lpstr>Władze stowarzyszenia cd.</vt:lpstr>
      <vt:lpstr>Co to jest walne zebranie członków</vt:lpstr>
      <vt:lpstr>Rodzaje członkostwa w stowarzyszeniu </vt:lpstr>
      <vt:lpstr>Prezentacja programu PowerPoint</vt:lpstr>
      <vt:lpstr>Prawa i obowiązki członków stowarzyszenia</vt:lpstr>
      <vt:lpstr>Zarząd</vt:lpstr>
      <vt:lpstr>Działania Zarządu </vt:lpstr>
      <vt:lpstr>Posiedzenia i dokumentacja zarządu </vt:lpstr>
      <vt:lpstr>Komisja Rewizyjna </vt:lpstr>
      <vt:lpstr>Struktura organizacyjna klubu UKS Zawojak </vt:lpstr>
      <vt:lpstr>Źródła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trukturę organizacyjną Zarządu klubu wraz z kompetencjami członków</dc:title>
  <dc:creator>Justyna Smyrak</dc:creator>
  <cp:lastModifiedBy>mslowak@outlook.com</cp:lastModifiedBy>
  <cp:revision>11</cp:revision>
  <dcterms:created xsi:type="dcterms:W3CDTF">2020-04-20T17:50:27Z</dcterms:created>
  <dcterms:modified xsi:type="dcterms:W3CDTF">2020-11-04T07:10:42Z</dcterms:modified>
</cp:coreProperties>
</file>