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7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1143000" y="685800"/>
            <a:ext cx="4572000" cy="3429000"/>
          </a:xfrm>
          <a:prstGeom prst="rect">
            <a:avLst/>
          </a:prstGeom>
        </p:spPr>
        <p:txBody>
          <a:bodyPr/>
          <a:lstStyle/>
          <a:p>
            <a:endParaRPr/>
          </a:p>
        </p:txBody>
      </p:sp>
      <p:sp>
        <p:nvSpPr>
          <p:cNvPr id="139" name="Shape 1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ytuł i podtytu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ekst tytułowy"/>
          <p:cNvSpPr txBox="1">
            <a:spLocks noGrp="1"/>
          </p:cNvSpPr>
          <p:nvPr>
            <p:ph type="title"/>
          </p:nvPr>
        </p:nvSpPr>
        <p:spPr>
          <a:xfrm>
            <a:off x="1270000" y="1943100"/>
            <a:ext cx="10464800" cy="2997200"/>
          </a:xfrm>
          <a:prstGeom prst="rect">
            <a:avLst/>
          </a:prstGeom>
        </p:spPr>
        <p:txBody>
          <a:bodyPr anchor="b"/>
          <a:lstStyle>
            <a:lvl1pPr>
              <a:defRPr sz="6400" spc="-128"/>
            </a:lvl1pPr>
          </a:lstStyle>
          <a:p>
            <a:r>
              <a:t>Tekst tytułowy</a:t>
            </a:r>
          </a:p>
        </p:txBody>
      </p:sp>
      <p:sp>
        <p:nvSpPr>
          <p:cNvPr id="12" name="Treść - poziom 1…"/>
          <p:cNvSpPr txBox="1">
            <a:spLocks noGrp="1"/>
          </p:cNvSpPr>
          <p:nvPr>
            <p:ph type="body" sz="quarter" idx="1"/>
          </p:nvPr>
        </p:nvSpPr>
        <p:spPr>
          <a:xfrm>
            <a:off x="1270000" y="5029200"/>
            <a:ext cx="10464800" cy="2184400"/>
          </a:xfrm>
          <a:prstGeom prst="rect">
            <a:avLst/>
          </a:prstGeom>
        </p:spPr>
        <p:txBody>
          <a:bodyPr anchor="t"/>
          <a:lstStyle>
            <a:lvl1pPr marL="0" indent="0" algn="ctr">
              <a:spcBef>
                <a:spcPts val="0"/>
              </a:spcBef>
              <a:buClr>
                <a:srgbClr val="A29A85"/>
              </a:buClr>
              <a:buSzTx/>
              <a:buNone/>
              <a:defRPr sz="2400"/>
            </a:lvl1pPr>
            <a:lvl2pPr marL="0" indent="0" algn="ctr">
              <a:spcBef>
                <a:spcPts val="0"/>
              </a:spcBef>
              <a:buClr>
                <a:srgbClr val="A29A85"/>
              </a:buClr>
              <a:buSzTx/>
              <a:buNone/>
              <a:defRPr sz="2400"/>
            </a:lvl2pPr>
            <a:lvl3pPr marL="0" indent="0" algn="ctr">
              <a:spcBef>
                <a:spcPts val="0"/>
              </a:spcBef>
              <a:buClr>
                <a:srgbClr val="A29A85"/>
              </a:buClr>
              <a:buSzTx/>
              <a:buNone/>
              <a:defRPr sz="2400"/>
            </a:lvl3pPr>
            <a:lvl4pPr marL="0" indent="0" algn="ctr">
              <a:spcBef>
                <a:spcPts val="0"/>
              </a:spcBef>
              <a:buClr>
                <a:srgbClr val="A29A85"/>
              </a:buClr>
              <a:buSzTx/>
              <a:buNone/>
              <a:defRPr sz="2400"/>
            </a:lvl4pPr>
            <a:lvl5pPr marL="0" indent="0" algn="ctr">
              <a:spcBef>
                <a:spcPts val="0"/>
              </a:spcBef>
              <a:buClr>
                <a:srgbClr val="A29A85"/>
              </a:buClr>
              <a:buSzTx/>
              <a:buNone/>
              <a:defRPr sz="2400"/>
            </a:lvl5pPr>
          </a:lstStyle>
          <a:p>
            <a:r>
              <a:t>Treść - poziom 1</a:t>
            </a:r>
          </a:p>
          <a:p>
            <a:pPr lvl="1"/>
            <a:r>
              <a:t>Treść - poziom 2</a:t>
            </a:r>
          </a:p>
          <a:p>
            <a:pPr lvl="2"/>
            <a:r>
              <a:t>Treść - poziom 3</a:t>
            </a:r>
          </a:p>
          <a:p>
            <a:pPr lvl="3"/>
            <a:r>
              <a:t>Treść - poziom 4</a:t>
            </a:r>
          </a:p>
          <a:p>
            <a:pPr lvl="4"/>
            <a:r>
              <a:t>Treść - poziom 5</a:t>
            </a:r>
          </a:p>
        </p:txBody>
      </p:sp>
      <p:sp>
        <p:nvSpPr>
          <p:cNvPr id="13" name="Numer slajdu"/>
          <p:cNvSpPr txBox="1">
            <a:spLocks noGrp="1"/>
          </p:cNvSpPr>
          <p:nvPr>
            <p:ph type="sldNum" sz="quarter" idx="2"/>
          </p:nvPr>
        </p:nvSpPr>
        <p:spPr>
          <a:xfrm>
            <a:off x="6305296" y="9017050"/>
            <a:ext cx="406909" cy="380900"/>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yta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Janek Jabłonka"/>
          <p:cNvSpPr txBox="1">
            <a:spLocks noGrp="1"/>
          </p:cNvSpPr>
          <p:nvPr>
            <p:ph type="body" sz="quarter" idx="13"/>
          </p:nvPr>
        </p:nvSpPr>
        <p:spPr>
          <a:xfrm>
            <a:off x="1270000" y="6362700"/>
            <a:ext cx="10464800" cy="647700"/>
          </a:xfrm>
          <a:prstGeom prst="rect">
            <a:avLst/>
          </a:prstGeom>
        </p:spPr>
        <p:txBody>
          <a:bodyPr anchor="t">
            <a:spAutoFit/>
          </a:bodyPr>
          <a:lstStyle>
            <a:lvl1pPr marL="0" indent="0" algn="ctr">
              <a:spcBef>
                <a:spcPts val="1200"/>
              </a:spcBef>
              <a:buClr>
                <a:srgbClr val="A29A85"/>
              </a:buClr>
              <a:buSzTx/>
              <a:buNone/>
              <a:defRPr sz="3600">
                <a:solidFill>
                  <a:srgbClr val="222222"/>
                </a:solidFill>
              </a:defRPr>
            </a:lvl1pPr>
          </a:lstStyle>
          <a:p>
            <a:r>
              <a:t>–Janek Jabłonka</a:t>
            </a:r>
          </a:p>
        </p:txBody>
      </p:sp>
      <p:sp>
        <p:nvSpPr>
          <p:cNvPr id="102" name="„Wpisz tu cytat.”"/>
          <p:cNvSpPr txBox="1">
            <a:spLocks noGrp="1"/>
          </p:cNvSpPr>
          <p:nvPr>
            <p:ph type="body" sz="quarter" idx="14"/>
          </p:nvPr>
        </p:nvSpPr>
        <p:spPr>
          <a:xfrm>
            <a:off x="1270000" y="4241799"/>
            <a:ext cx="10464800" cy="736601"/>
          </a:xfrm>
          <a:prstGeom prst="rect">
            <a:avLst/>
          </a:prstGeom>
        </p:spPr>
        <p:txBody>
          <a:bodyPr>
            <a:spAutoFit/>
          </a:bodyPr>
          <a:lstStyle>
            <a:lvl1pPr marL="0" indent="0" algn="ctr">
              <a:lnSpc>
                <a:spcPct val="120000"/>
              </a:lnSpc>
              <a:buSzTx/>
              <a:buNone/>
              <a:defRPr sz="4200" b="1" spc="-126">
                <a:latin typeface="+mn-lt"/>
                <a:ea typeface="+mn-ea"/>
                <a:cs typeface="+mn-cs"/>
                <a:sym typeface="Superclarendon"/>
              </a:defRPr>
            </a:lvl1pPr>
          </a:lstStyle>
          <a:p>
            <a:r>
              <a:t>„Wpisz tu cytat.” </a:t>
            </a:r>
          </a:p>
        </p:txBody>
      </p:sp>
      <p:sp>
        <p:nvSpPr>
          <p:cNvPr id="10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djęc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157588660_2880x1920.jpeg"/>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usty">
    <p:spTree>
      <p:nvGrpSpPr>
        <p:cNvPr id="1" name=""/>
        <p:cNvGrpSpPr/>
        <p:nvPr/>
      </p:nvGrpSpPr>
      <p:grpSpPr>
        <a:xfrm>
          <a:off x="0" y="0"/>
          <a:ext cx="0" cy="0"/>
          <a:chOff x="0" y="0"/>
          <a:chExt cx="0" cy="0"/>
        </a:xfrm>
      </p:grpSpPr>
      <p:sp>
        <p:nvSpPr>
          <p:cNvPr id="11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usty (zamienn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usty - zamienny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Zdjęcie (poziom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Linia"/>
          <p:cNvSpPr/>
          <p:nvPr/>
        </p:nvSpPr>
        <p:spPr>
          <a:xfrm>
            <a:off x="4770394" y="8229555"/>
            <a:ext cx="3385929" cy="1"/>
          </a:xfrm>
          <a:prstGeom prst="line">
            <a:avLst/>
          </a:prstGeom>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22" name="prawo-cywilne-3.jpg" descr="prawo-cywilne-3.jpg"/>
          <p:cNvPicPr>
            <a:picLocks noChangeAspect="1"/>
          </p:cNvPicPr>
          <p:nvPr/>
        </p:nvPicPr>
        <p:blipFill>
          <a:blip r:embed="rId3"/>
          <a:stretch>
            <a:fillRect/>
          </a:stretch>
        </p:blipFill>
        <p:spPr>
          <a:xfrm>
            <a:off x="1516242" y="818207"/>
            <a:ext cx="9894233" cy="6589713"/>
          </a:xfrm>
          <a:prstGeom prst="rect">
            <a:avLst/>
          </a:prstGeom>
          <a:ln w="12700">
            <a:miter lim="400000"/>
          </a:ln>
        </p:spPr>
      </p:pic>
      <p:sp>
        <p:nvSpPr>
          <p:cNvPr id="2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ytuł (na środku)">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ekst tytułowy"/>
          <p:cNvSpPr txBox="1">
            <a:spLocks noGrp="1"/>
          </p:cNvSpPr>
          <p:nvPr>
            <p:ph type="title"/>
          </p:nvPr>
        </p:nvSpPr>
        <p:spPr>
          <a:xfrm>
            <a:off x="1270000" y="3505200"/>
            <a:ext cx="10464800" cy="2730500"/>
          </a:xfrm>
          <a:prstGeom prst="rect">
            <a:avLst/>
          </a:prstGeom>
        </p:spPr>
        <p:txBody>
          <a:bodyPr/>
          <a:lstStyle>
            <a:lvl1pPr>
              <a:defRPr sz="6400" spc="-128"/>
            </a:lvl1pPr>
          </a:lstStyle>
          <a:p>
            <a:r>
              <a:t>Tekst tytułowy</a:t>
            </a:r>
          </a:p>
        </p:txBody>
      </p:sp>
      <p:sp>
        <p:nvSpPr>
          <p:cNvPr id="3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Zdjęcie (pionow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 name="Linia"/>
          <p:cNvSpPr/>
          <p:nvPr/>
        </p:nvSpPr>
        <p:spPr>
          <a:xfrm flipV="1">
            <a:off x="1321968" y="5118050"/>
            <a:ext cx="4440782" cy="6"/>
          </a:xfrm>
          <a:prstGeom prst="line">
            <a:avLst/>
          </a:prstGeom>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 name="Obrazek"/>
          <p:cNvSpPr>
            <a:spLocks noGrp="1"/>
          </p:cNvSpPr>
          <p:nvPr>
            <p:ph type="pic" sz="half" idx="13"/>
          </p:nvPr>
        </p:nvSpPr>
        <p:spPr>
          <a:xfrm>
            <a:off x="6807200" y="762000"/>
            <a:ext cx="5334000" cy="8229600"/>
          </a:xfrm>
          <a:prstGeom prst="rect">
            <a:avLst/>
          </a:prstGeom>
          <a:ln w="9525">
            <a:round/>
          </a:ln>
        </p:spPr>
        <p:txBody>
          <a:bodyPr lIns="91439" tIns="45719" rIns="91439" bIns="45719" anchor="t">
            <a:noAutofit/>
          </a:bodyPr>
          <a:lstStyle/>
          <a:p>
            <a:endParaRPr/>
          </a:p>
        </p:txBody>
      </p:sp>
      <p:sp>
        <p:nvSpPr>
          <p:cNvPr id="41" name="Tekst tytułowy"/>
          <p:cNvSpPr txBox="1">
            <a:spLocks noGrp="1"/>
          </p:cNvSpPr>
          <p:nvPr>
            <p:ph type="title"/>
          </p:nvPr>
        </p:nvSpPr>
        <p:spPr>
          <a:xfrm>
            <a:off x="762000" y="774700"/>
            <a:ext cx="5588000" cy="4102100"/>
          </a:xfrm>
          <a:prstGeom prst="rect">
            <a:avLst/>
          </a:prstGeom>
        </p:spPr>
        <p:txBody>
          <a:bodyPr anchor="b"/>
          <a:lstStyle/>
          <a:p>
            <a:r>
              <a:t>Tekst tytułowy</a:t>
            </a:r>
          </a:p>
        </p:txBody>
      </p:sp>
      <p:sp>
        <p:nvSpPr>
          <p:cNvPr id="42" name="Treść - poziom 1…"/>
          <p:cNvSpPr txBox="1">
            <a:spLocks noGrp="1"/>
          </p:cNvSpPr>
          <p:nvPr>
            <p:ph type="body" sz="quarter" idx="1"/>
          </p:nvPr>
        </p:nvSpPr>
        <p:spPr>
          <a:xfrm>
            <a:off x="762000" y="5372100"/>
            <a:ext cx="5588000" cy="3619500"/>
          </a:xfrm>
          <a:prstGeom prst="rect">
            <a:avLst/>
          </a:prstGeom>
        </p:spPr>
        <p:txBody>
          <a:bodyPr anchor="t"/>
          <a:lstStyle>
            <a:lvl1pPr marL="0" indent="0" algn="ctr">
              <a:spcBef>
                <a:spcPts val="0"/>
              </a:spcBef>
              <a:buClr>
                <a:srgbClr val="A29A85"/>
              </a:buClr>
              <a:buSzTx/>
              <a:buNone/>
              <a:defRPr sz="2400"/>
            </a:lvl1pPr>
            <a:lvl2pPr marL="0" indent="0" algn="ctr">
              <a:spcBef>
                <a:spcPts val="0"/>
              </a:spcBef>
              <a:buClr>
                <a:srgbClr val="A29A85"/>
              </a:buClr>
              <a:buSzTx/>
              <a:buNone/>
              <a:defRPr sz="2400"/>
            </a:lvl2pPr>
            <a:lvl3pPr marL="0" indent="0" algn="ctr">
              <a:spcBef>
                <a:spcPts val="0"/>
              </a:spcBef>
              <a:buClr>
                <a:srgbClr val="A29A85"/>
              </a:buClr>
              <a:buSzTx/>
              <a:buNone/>
              <a:defRPr sz="2400"/>
            </a:lvl3pPr>
            <a:lvl4pPr marL="0" indent="0" algn="ctr">
              <a:spcBef>
                <a:spcPts val="0"/>
              </a:spcBef>
              <a:buClr>
                <a:srgbClr val="A29A85"/>
              </a:buClr>
              <a:buSzTx/>
              <a:buNone/>
              <a:defRPr sz="2400"/>
            </a:lvl4pPr>
            <a:lvl5pPr marL="0" indent="0" algn="ctr">
              <a:spcBef>
                <a:spcPts val="0"/>
              </a:spcBef>
              <a:buClr>
                <a:srgbClr val="A29A85"/>
              </a:buClr>
              <a:buSzTx/>
              <a:buNone/>
              <a:defRPr sz="2400"/>
            </a:lvl5pPr>
          </a:lstStyle>
          <a:p>
            <a:r>
              <a:t>Treść - poziom 1</a:t>
            </a:r>
          </a:p>
          <a:p>
            <a:pPr lvl="1"/>
            <a:r>
              <a:t>Treść - poziom 2</a:t>
            </a:r>
          </a:p>
          <a:p>
            <a:pPr lvl="2"/>
            <a:r>
              <a:t>Treść - poziom 3</a:t>
            </a:r>
          </a:p>
          <a:p>
            <a:pPr lvl="3"/>
            <a:r>
              <a:t>Treść - poziom 4</a:t>
            </a:r>
          </a:p>
          <a:p>
            <a:pPr lvl="4"/>
            <a:r>
              <a:t>Treść - poziom 5</a:t>
            </a:r>
          </a:p>
        </p:txBody>
      </p:sp>
      <p:sp>
        <p:nvSpPr>
          <p:cNvPr id="4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ytuł (na górze)">
    <p:spTree>
      <p:nvGrpSpPr>
        <p:cNvPr id="1" name=""/>
        <p:cNvGrpSpPr/>
        <p:nvPr/>
      </p:nvGrpSpPr>
      <p:grpSpPr>
        <a:xfrm>
          <a:off x="0" y="0"/>
          <a:ext cx="0" cy="0"/>
          <a:chOff x="0" y="0"/>
          <a:chExt cx="0" cy="0"/>
        </a:xfrm>
      </p:grpSpPr>
      <p:sp>
        <p:nvSpPr>
          <p:cNvPr id="51" name="Linia"/>
          <p:cNvSpPr/>
          <p:nvPr/>
        </p:nvSpPr>
        <p:spPr>
          <a:xfrm>
            <a:off x="1096004" y="2768555"/>
            <a:ext cx="10836310" cy="63"/>
          </a:xfrm>
          <a:prstGeom prst="line">
            <a:avLst/>
          </a:prstGeom>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2" name="Tekst tytułowy"/>
          <p:cNvSpPr txBox="1">
            <a:spLocks noGrp="1"/>
          </p:cNvSpPr>
          <p:nvPr>
            <p:ph type="title"/>
          </p:nvPr>
        </p:nvSpPr>
        <p:spPr>
          <a:prstGeom prst="rect">
            <a:avLst/>
          </a:prstGeom>
        </p:spPr>
        <p:txBody>
          <a:bodyPr/>
          <a:lstStyle/>
          <a:p>
            <a:r>
              <a:t>Tekst tytułowy</a:t>
            </a:r>
          </a:p>
        </p:txBody>
      </p:sp>
      <p:sp>
        <p:nvSpPr>
          <p:cNvPr id="5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ytuł i punktory">
    <p:spTree>
      <p:nvGrpSpPr>
        <p:cNvPr id="1" name=""/>
        <p:cNvGrpSpPr/>
        <p:nvPr/>
      </p:nvGrpSpPr>
      <p:grpSpPr>
        <a:xfrm>
          <a:off x="0" y="0"/>
          <a:ext cx="0" cy="0"/>
          <a:chOff x="0" y="0"/>
          <a:chExt cx="0" cy="0"/>
        </a:xfrm>
      </p:grpSpPr>
      <p:sp>
        <p:nvSpPr>
          <p:cNvPr id="61" name="Linia"/>
          <p:cNvSpPr/>
          <p:nvPr/>
        </p:nvSpPr>
        <p:spPr>
          <a:xfrm>
            <a:off x="1096004" y="2768555"/>
            <a:ext cx="10836310" cy="63"/>
          </a:xfrm>
          <a:prstGeom prst="line">
            <a:avLst/>
          </a:prstGeom>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2" name="Tekst tytułowy"/>
          <p:cNvSpPr txBox="1">
            <a:spLocks noGrp="1"/>
          </p:cNvSpPr>
          <p:nvPr>
            <p:ph type="title"/>
          </p:nvPr>
        </p:nvSpPr>
        <p:spPr>
          <a:prstGeom prst="rect">
            <a:avLst/>
          </a:prstGeom>
        </p:spPr>
        <p:txBody>
          <a:bodyPr/>
          <a:lstStyle/>
          <a:p>
            <a:r>
              <a:t>Tekst tytułowy</a:t>
            </a:r>
          </a:p>
        </p:txBody>
      </p:sp>
      <p:sp>
        <p:nvSpPr>
          <p:cNvPr id="63" name="Treść - poziom 1…"/>
          <p:cNvSpPr txBox="1">
            <a:spLocks noGrp="1"/>
          </p:cNvSpPr>
          <p:nvPr>
            <p:ph type="body" idx="1"/>
          </p:nvPr>
        </p:nvSpPr>
        <p:spPr>
          <a:xfrm>
            <a:off x="1270000" y="3263900"/>
            <a:ext cx="10464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Treść - poziom 1</a:t>
            </a:r>
          </a:p>
          <a:p>
            <a:pPr lvl="1"/>
            <a:r>
              <a:t>Treść - poziom 2</a:t>
            </a:r>
          </a:p>
          <a:p>
            <a:pPr lvl="2"/>
            <a:r>
              <a:t>Treść - poziom 3</a:t>
            </a:r>
          </a:p>
          <a:p>
            <a:pPr lvl="3"/>
            <a:r>
              <a:t>Treść - poziom 4</a:t>
            </a:r>
          </a:p>
          <a:p>
            <a:pPr lvl="4"/>
            <a:r>
              <a:t>Treść - poziom 5</a:t>
            </a:r>
          </a:p>
        </p:txBody>
      </p:sp>
      <p:sp>
        <p:nvSpPr>
          <p:cNvPr id="6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ytuł i punktory ze zdjęciem">
    <p:spTree>
      <p:nvGrpSpPr>
        <p:cNvPr id="1" name=""/>
        <p:cNvGrpSpPr/>
        <p:nvPr/>
      </p:nvGrpSpPr>
      <p:grpSpPr>
        <a:xfrm>
          <a:off x="0" y="0"/>
          <a:ext cx="0" cy="0"/>
          <a:chOff x="0" y="0"/>
          <a:chExt cx="0" cy="0"/>
        </a:xfrm>
      </p:grpSpPr>
      <p:sp>
        <p:nvSpPr>
          <p:cNvPr id="72" name="Linia"/>
          <p:cNvSpPr/>
          <p:nvPr/>
        </p:nvSpPr>
        <p:spPr>
          <a:xfrm>
            <a:off x="1096004" y="2768555"/>
            <a:ext cx="10836310" cy="63"/>
          </a:xfrm>
          <a:prstGeom prst="line">
            <a:avLst/>
          </a:prstGeom>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3" name="Obrazek"/>
          <p:cNvSpPr>
            <a:spLocks noGrp="1"/>
          </p:cNvSpPr>
          <p:nvPr>
            <p:ph type="pic" sz="half" idx="13"/>
          </p:nvPr>
        </p:nvSpPr>
        <p:spPr>
          <a:xfrm>
            <a:off x="1181100" y="3380452"/>
            <a:ext cx="5461000" cy="5308601"/>
          </a:xfrm>
          <a:prstGeom prst="rect">
            <a:avLst/>
          </a:prstGeom>
          <a:ln w="9525">
            <a:round/>
          </a:ln>
        </p:spPr>
        <p:txBody>
          <a:bodyPr lIns="91439" tIns="45719" rIns="91439" bIns="45719" anchor="t">
            <a:noAutofit/>
          </a:bodyPr>
          <a:lstStyle/>
          <a:p>
            <a:endParaRPr/>
          </a:p>
        </p:txBody>
      </p:sp>
      <p:sp>
        <p:nvSpPr>
          <p:cNvPr id="74" name="Tekst tytułowy"/>
          <p:cNvSpPr txBox="1">
            <a:spLocks noGrp="1"/>
          </p:cNvSpPr>
          <p:nvPr>
            <p:ph type="title"/>
          </p:nvPr>
        </p:nvSpPr>
        <p:spPr>
          <a:prstGeom prst="rect">
            <a:avLst/>
          </a:prstGeom>
        </p:spPr>
        <p:txBody>
          <a:bodyPr/>
          <a:lstStyle/>
          <a:p>
            <a:r>
              <a:t>Tekst tytułowy</a:t>
            </a:r>
          </a:p>
        </p:txBody>
      </p:sp>
      <p:sp>
        <p:nvSpPr>
          <p:cNvPr id="75" name="Treść - poziom 1…"/>
          <p:cNvSpPr txBox="1">
            <a:spLocks noGrp="1"/>
          </p:cNvSpPr>
          <p:nvPr>
            <p:ph type="body" sz="half" idx="1"/>
          </p:nvPr>
        </p:nvSpPr>
        <p:spPr>
          <a:xfrm>
            <a:off x="7200900" y="3340100"/>
            <a:ext cx="4826000" cy="5384800"/>
          </a:xfrm>
          <a:prstGeom prst="rect">
            <a:avLst/>
          </a:prstGeom>
        </p:spPr>
        <p:txBody>
          <a:bodyPr/>
          <a:lstStyle>
            <a:lvl1pPr marL="457200" indent="-457200">
              <a:spcBef>
                <a:spcPts val="3000"/>
              </a:spcBef>
              <a:buBlip>
                <a:blip r:embed="rId2"/>
              </a:buBlip>
              <a:defRPr sz="2600"/>
            </a:lvl1pPr>
            <a:lvl2pPr marL="914400" indent="-457200">
              <a:spcBef>
                <a:spcPts val="3000"/>
              </a:spcBef>
              <a:buBlip>
                <a:blip r:embed="rId2"/>
              </a:buBlip>
              <a:defRPr sz="2600"/>
            </a:lvl2pPr>
            <a:lvl3pPr marL="1371600" indent="-457200">
              <a:spcBef>
                <a:spcPts val="3000"/>
              </a:spcBef>
              <a:buBlip>
                <a:blip r:embed="rId2"/>
              </a:buBlip>
              <a:defRPr sz="2600"/>
            </a:lvl3pPr>
            <a:lvl4pPr marL="1828800" indent="-457200">
              <a:spcBef>
                <a:spcPts val="3000"/>
              </a:spcBef>
              <a:buBlip>
                <a:blip r:embed="rId2"/>
              </a:buBlip>
              <a:defRPr sz="2600"/>
            </a:lvl4pPr>
            <a:lvl5pPr marL="2286000" indent="-457200">
              <a:spcBef>
                <a:spcPts val="3000"/>
              </a:spcBef>
              <a:buBlip>
                <a:blip r:embed="rId2"/>
              </a:buBlip>
              <a:defRPr sz="2600"/>
            </a:lvl5pPr>
          </a:lstStyle>
          <a:p>
            <a:r>
              <a:t>Treść - poziom 1</a:t>
            </a:r>
          </a:p>
          <a:p>
            <a:pPr lvl="1"/>
            <a:r>
              <a:t>Treść - poziom 2</a:t>
            </a:r>
          </a:p>
          <a:p>
            <a:pPr lvl="2"/>
            <a:r>
              <a:t>Treść - poziom 3</a:t>
            </a:r>
          </a:p>
          <a:p>
            <a:pPr lvl="3"/>
            <a:r>
              <a:t>Treść - poziom 4</a:t>
            </a:r>
          </a:p>
          <a:p>
            <a:pPr lvl="4"/>
            <a:r>
              <a:t>Treść - poziom 5</a:t>
            </a:r>
          </a:p>
        </p:txBody>
      </p:sp>
      <p:sp>
        <p:nvSpPr>
          <p:cNvPr id="7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ory">
    <p:spTree>
      <p:nvGrpSpPr>
        <p:cNvPr id="1" name=""/>
        <p:cNvGrpSpPr/>
        <p:nvPr/>
      </p:nvGrpSpPr>
      <p:grpSpPr>
        <a:xfrm>
          <a:off x="0" y="0"/>
          <a:ext cx="0" cy="0"/>
          <a:chOff x="0" y="0"/>
          <a:chExt cx="0" cy="0"/>
        </a:xfrm>
      </p:grpSpPr>
      <p:sp>
        <p:nvSpPr>
          <p:cNvPr id="83" name="Treść - poziom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Treść - poziom 1</a:t>
            </a:r>
          </a:p>
          <a:p>
            <a:pPr lvl="1"/>
            <a:r>
              <a:t>Treść - poziom 2</a:t>
            </a:r>
          </a:p>
          <a:p>
            <a:pPr lvl="2"/>
            <a:r>
              <a:t>Treść - poziom 3</a:t>
            </a:r>
          </a:p>
          <a:p>
            <a:pPr lvl="3"/>
            <a:r>
              <a:t>Treść - poziom 4</a:t>
            </a:r>
          </a:p>
          <a:p>
            <a:pPr lvl="4"/>
            <a:r>
              <a:t>Treść - poziom 5</a:t>
            </a:r>
          </a:p>
        </p:txBody>
      </p:sp>
      <p:sp>
        <p:nvSpPr>
          <p:cNvPr id="8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Zdjęcie (3 sztuki)">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1" name="Obrazek"/>
          <p:cNvSpPr>
            <a:spLocks noGrp="1"/>
          </p:cNvSpPr>
          <p:nvPr>
            <p:ph type="pic" sz="quarter" idx="13"/>
          </p:nvPr>
        </p:nvSpPr>
        <p:spPr>
          <a:xfrm>
            <a:off x="6692900" y="5082252"/>
            <a:ext cx="5334000" cy="3898901"/>
          </a:xfrm>
          <a:prstGeom prst="rect">
            <a:avLst/>
          </a:prstGeom>
          <a:ln w="9525">
            <a:round/>
          </a:ln>
        </p:spPr>
        <p:txBody>
          <a:bodyPr lIns="91439" tIns="45719" rIns="91439" bIns="45719" anchor="t">
            <a:noAutofit/>
          </a:bodyPr>
          <a:lstStyle/>
          <a:p>
            <a:endParaRPr/>
          </a:p>
        </p:txBody>
      </p:sp>
      <p:sp>
        <p:nvSpPr>
          <p:cNvPr id="92" name="Obrazek"/>
          <p:cNvSpPr>
            <a:spLocks noGrp="1"/>
          </p:cNvSpPr>
          <p:nvPr>
            <p:ph type="pic" sz="quarter" idx="14"/>
          </p:nvPr>
        </p:nvSpPr>
        <p:spPr>
          <a:xfrm>
            <a:off x="6699118" y="751552"/>
            <a:ext cx="5334001" cy="3898901"/>
          </a:xfrm>
          <a:prstGeom prst="rect">
            <a:avLst/>
          </a:prstGeom>
          <a:ln w="9525">
            <a:round/>
          </a:ln>
        </p:spPr>
        <p:txBody>
          <a:bodyPr lIns="91439" tIns="45719" rIns="91439" bIns="45719" anchor="t">
            <a:noAutofit/>
          </a:bodyPr>
          <a:lstStyle/>
          <a:p>
            <a:endParaRPr/>
          </a:p>
        </p:txBody>
      </p:sp>
      <p:sp>
        <p:nvSpPr>
          <p:cNvPr id="93" name="Obrazek"/>
          <p:cNvSpPr>
            <a:spLocks noGrp="1"/>
          </p:cNvSpPr>
          <p:nvPr>
            <p:ph type="pic" sz="half" idx="15"/>
          </p:nvPr>
        </p:nvSpPr>
        <p:spPr>
          <a:xfrm>
            <a:off x="965200" y="762000"/>
            <a:ext cx="5334000" cy="8229600"/>
          </a:xfrm>
          <a:prstGeom prst="rect">
            <a:avLst/>
          </a:prstGeom>
          <a:ln w="9525">
            <a:round/>
          </a:ln>
        </p:spPr>
        <p:txBody>
          <a:bodyPr lIns="91439" tIns="45719" rIns="91439" bIns="45719" anchor="t">
            <a:noAutofit/>
          </a:bodyPr>
          <a:lstStyle/>
          <a:p>
            <a:endParaRPr/>
          </a:p>
        </p:txBody>
      </p:sp>
      <p:sp>
        <p:nvSpPr>
          <p:cNvPr id="9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Treść - poziom 1…"/>
          <p:cNvSpPr txBox="1">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Treść - poziom 1</a:t>
            </a:r>
          </a:p>
          <a:p>
            <a:pPr lvl="1"/>
            <a:r>
              <a:t>Treść - poziom 2</a:t>
            </a:r>
          </a:p>
          <a:p>
            <a:pPr lvl="2"/>
            <a:r>
              <a:t>Treść - poziom 3</a:t>
            </a:r>
          </a:p>
          <a:p>
            <a:pPr lvl="3"/>
            <a:r>
              <a:t>Treść - poziom 4</a:t>
            </a:r>
          </a:p>
          <a:p>
            <a:pPr lvl="4"/>
            <a:r>
              <a:t>Treść - poziom 5</a:t>
            </a:r>
          </a:p>
        </p:txBody>
      </p:sp>
      <p:sp>
        <p:nvSpPr>
          <p:cNvPr id="3" name="Tekst tytułowy"/>
          <p:cNvSpPr txBox="1">
            <a:spLocks noGrp="1"/>
          </p:cNvSpPr>
          <p:nvPr>
            <p:ph type="title"/>
          </p:nvPr>
        </p:nvSpPr>
        <p:spPr>
          <a:xfrm>
            <a:off x="1270000" y="698500"/>
            <a:ext cx="10464800" cy="190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Tekst tytułowy</a:t>
            </a:r>
          </a:p>
        </p:txBody>
      </p:sp>
      <p:sp>
        <p:nvSpPr>
          <p:cNvPr id="4" name="Numer slajdu"/>
          <p:cNvSpPr txBox="1">
            <a:spLocks noGrp="1"/>
          </p:cNvSpPr>
          <p:nvPr>
            <p:ph type="sldNum" sz="quarter" idx="2"/>
          </p:nvPr>
        </p:nvSpPr>
        <p:spPr>
          <a:xfrm>
            <a:off x="6292596" y="9017000"/>
            <a:ext cx="406909" cy="380899"/>
          </a:xfrm>
          <a:prstGeom prst="rect">
            <a:avLst/>
          </a:prstGeom>
          <a:ln w="12700">
            <a:miter lim="400000"/>
          </a:ln>
        </p:spPr>
        <p:txBody>
          <a:bodyPr wrap="none" lIns="50800" tIns="50800" rIns="50800" bIns="50800">
            <a:spAutoFit/>
          </a:bodyPr>
          <a:lstStyle>
            <a:lvl1pPr>
              <a:defRPr sz="1800" b="1">
                <a:solidFill>
                  <a:srgbClr val="F1F1F1"/>
                </a:solidFill>
                <a:latin typeface="+mn-lt"/>
                <a:ea typeface="+mn-ea"/>
                <a:cs typeface="+mn-cs"/>
                <a:sym typeface="Superclarendon"/>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1pPr>
      <a:lvl2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2pPr>
      <a:lvl3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3pPr>
      <a:lvl4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4pPr>
      <a:lvl5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5pPr>
      <a:lvl6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6pPr>
      <a:lvl7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7pPr>
      <a:lvl8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8pPr>
      <a:lvl9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9pPr>
    </p:titleStyle>
    <p:bodyStyle>
      <a:lvl1pPr marL="6223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1pPr>
      <a:lvl2pPr marL="12446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2pPr>
      <a:lvl3pPr marL="18669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3pPr>
      <a:lvl4pPr marL="24892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4pPr>
      <a:lvl5pPr marL="31115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5pPr>
      <a:lvl6pPr marL="37338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6pPr>
      <a:lvl7pPr marL="43561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7pPr>
      <a:lvl8pPr marL="49784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8pPr>
      <a:lvl9pPr marL="5600700" marR="0" indent="-622300" algn="l" defTabSz="584200" rtl="0" latinLnBrk="0">
        <a:lnSpc>
          <a:spcPct val="100000"/>
        </a:lnSpc>
        <a:spcBef>
          <a:spcPts val="4200"/>
        </a:spcBef>
        <a:spcAft>
          <a:spcPts val="0"/>
        </a:spcAft>
        <a:buClrTx/>
        <a:buSzPct val="65000"/>
        <a:buFontTx/>
        <a:buBlip>
          <a:blip r:embed="rId17"/>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1pPr>
      <a:lvl2pPr marL="0" marR="0" indent="2286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2pPr>
      <a:lvl3pPr marL="0" marR="0" indent="4572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3pPr>
      <a:lvl4pPr marL="0" marR="0" indent="6858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4pPr>
      <a:lvl5pPr marL="0" marR="0" indent="9144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5pPr>
      <a:lvl6pPr marL="0" marR="0" indent="11430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6pPr>
      <a:lvl7pPr marL="0" marR="0" indent="13716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7pPr>
      <a:lvl8pPr marL="0" marR="0" indent="16002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8pPr>
      <a:lvl9pPr marL="0" marR="0" indent="1828800" algn="ctr" defTabSz="58420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prawo-cywilne-3.jpg"/>
          <p:cNvGrpSpPr/>
          <p:nvPr/>
        </p:nvGrpSpPr>
        <p:grpSpPr>
          <a:xfrm>
            <a:off x="631497" y="605382"/>
            <a:ext cx="7474606" cy="5139236"/>
            <a:chOff x="0" y="0"/>
            <a:chExt cx="7474604" cy="5139235"/>
          </a:xfrm>
        </p:grpSpPr>
        <p:pic>
          <p:nvPicPr>
            <p:cNvPr id="142" name="prawo-cywilne-3.jpg" descr="prawo-cywilne-3.jpg"/>
            <p:cNvPicPr>
              <a:picLocks noChangeAspect="1"/>
            </p:cNvPicPr>
            <p:nvPr/>
          </p:nvPicPr>
          <p:blipFill>
            <a:blip r:embed="rId2"/>
            <a:stretch>
              <a:fillRect/>
            </a:stretch>
          </p:blipFill>
          <p:spPr>
            <a:xfrm>
              <a:off x="127000" y="88900"/>
              <a:ext cx="7220605" cy="4809036"/>
            </a:xfrm>
            <a:prstGeom prst="rect">
              <a:avLst/>
            </a:prstGeom>
            <a:ln>
              <a:noFill/>
            </a:ln>
            <a:effectLst/>
          </p:spPr>
        </p:pic>
        <p:pic>
          <p:nvPicPr>
            <p:cNvPr id="141" name="prawo-cywilne-3.jpg" descr="prawo-cywilne-3.jpg"/>
            <p:cNvPicPr>
              <a:picLocks/>
            </p:cNvPicPr>
            <p:nvPr/>
          </p:nvPicPr>
          <p:blipFill>
            <a:blip r:embed="rId3"/>
            <a:stretch>
              <a:fillRect/>
            </a:stretch>
          </p:blipFill>
          <p:spPr>
            <a:xfrm>
              <a:off x="0" y="0"/>
              <a:ext cx="7474605" cy="5139236"/>
            </a:xfrm>
            <a:prstGeom prst="rect">
              <a:avLst/>
            </a:prstGeom>
            <a:effectLst/>
          </p:spPr>
        </p:pic>
      </p:grpSp>
      <p:pic>
        <p:nvPicPr>
          <p:cNvPr id="144" name="EWS_logokrzywe czarne 15x15.pdf" descr="EWS_logokrzywe czarne 15x15.pdf"/>
          <p:cNvPicPr>
            <a:picLocks noChangeAspect="1"/>
          </p:cNvPicPr>
          <p:nvPr/>
        </p:nvPicPr>
        <p:blipFill>
          <a:blip r:embed="rId4"/>
          <a:stretch>
            <a:fillRect/>
          </a:stretch>
        </p:blipFill>
        <p:spPr>
          <a:xfrm>
            <a:off x="9223491" y="796907"/>
            <a:ext cx="2263809" cy="2020563"/>
          </a:xfrm>
          <a:prstGeom prst="rect">
            <a:avLst/>
          </a:prstGeom>
          <a:ln w="12700">
            <a:miter lim="400000"/>
          </a:ln>
        </p:spPr>
      </p:pic>
      <p:sp>
        <p:nvSpPr>
          <p:cNvPr id="145"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46" name="images-1.jpeg" descr="images-1.jpeg"/>
          <p:cNvPicPr>
            <a:picLocks noChangeAspect="1"/>
          </p:cNvPicPr>
          <p:nvPr/>
        </p:nvPicPr>
        <p:blipFill>
          <a:blip r:embed="rId5"/>
          <a:stretch>
            <a:fillRect/>
          </a:stretch>
        </p:blipFill>
        <p:spPr>
          <a:xfrm>
            <a:off x="709279" y="8114538"/>
            <a:ext cx="979425" cy="979424"/>
          </a:xfrm>
          <a:prstGeom prst="rect">
            <a:avLst/>
          </a:prstGeom>
          <a:ln w="12700">
            <a:miter lim="400000"/>
          </a:ln>
        </p:spPr>
      </p:pic>
      <p:sp>
        <p:nvSpPr>
          <p:cNvPr id="147" name="Sport i prawo"/>
          <p:cNvSpPr txBox="1"/>
          <p:nvPr/>
        </p:nvSpPr>
        <p:spPr>
          <a:xfrm>
            <a:off x="752723" y="5781526"/>
            <a:ext cx="11499354" cy="284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defRPr sz="6900" b="1" spc="-138">
                <a:solidFill>
                  <a:srgbClr val="FEFDFF"/>
                </a:solidFill>
                <a:latin typeface="+mn-lt"/>
                <a:ea typeface="+mn-ea"/>
                <a:cs typeface="+mn-cs"/>
                <a:sym typeface="Superclarendon"/>
              </a:defRPr>
            </a:lvl1pPr>
          </a:lstStyle>
          <a:p>
            <a:r>
              <a:t>Sport i prawo </a:t>
            </a:r>
          </a:p>
        </p:txBody>
      </p:sp>
      <p:sp>
        <p:nvSpPr>
          <p:cNvPr id="148" name="Opracowano na podstawie:…"/>
          <p:cNvSpPr txBox="1"/>
          <p:nvPr/>
        </p:nvSpPr>
        <p:spPr>
          <a:xfrm>
            <a:off x="9241035" y="8166100"/>
            <a:ext cx="3184130" cy="876301"/>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1300">
                <a:solidFill>
                  <a:srgbClr val="FFFFFF"/>
                </a:solidFill>
                <a:latin typeface="Gill Sans"/>
                <a:ea typeface="Gill Sans"/>
                <a:cs typeface="Gill Sans"/>
                <a:sym typeface="Gill Sans"/>
              </a:defRPr>
            </a:pPr>
            <a:r>
              <a:t>Opracowano na podstawie: </a:t>
            </a:r>
          </a:p>
          <a:p>
            <a:pPr>
              <a:defRPr sz="1300">
                <a:solidFill>
                  <a:srgbClr val="FFFFFF"/>
                </a:solidFill>
                <a:latin typeface="Gill Sans"/>
                <a:ea typeface="Gill Sans"/>
                <a:cs typeface="Gill Sans"/>
                <a:sym typeface="Gill Sans"/>
              </a:defRPr>
            </a:pPr>
            <a:r>
              <a:t>„Prawo sportowe”</a:t>
            </a:r>
          </a:p>
          <a:p>
            <a:pPr>
              <a:defRPr sz="1300">
                <a:solidFill>
                  <a:srgbClr val="FFFFFF"/>
                </a:solidFill>
                <a:latin typeface="Gill Sans"/>
                <a:ea typeface="Gill Sans"/>
                <a:cs typeface="Gill Sans"/>
                <a:sym typeface="Gill Sans"/>
              </a:defRPr>
            </a:pPr>
            <a:r>
              <a:t>pod red. dr Michała Leciaka</a:t>
            </a:r>
          </a:p>
          <a:p>
            <a:pPr>
              <a:defRPr sz="1300">
                <a:solidFill>
                  <a:srgbClr val="FFFFFF"/>
                </a:solidFill>
                <a:latin typeface="Gill Sans"/>
                <a:ea typeface="Gill Sans"/>
                <a:cs typeface="Gill Sans"/>
                <a:sym typeface="Gill Sans"/>
              </a:defRPr>
            </a:pPr>
            <a:r>
              <a:t>Wyd. C.H.Beck 2018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91"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92"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93" name="W obszarze prawa zdefiniowanie sportu pozostaje       o tyle istotne, iż pozwala na potraktowanie tej dziedziny życia w sposób szczególny.…"/>
          <p:cNvSpPr txBox="1"/>
          <p:nvPr/>
        </p:nvSpPr>
        <p:spPr>
          <a:xfrm>
            <a:off x="752723" y="3019293"/>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496570">
              <a:defRPr sz="2975" b="1" spc="-59">
                <a:latin typeface="+mn-lt"/>
                <a:ea typeface="+mn-ea"/>
                <a:cs typeface="+mn-cs"/>
                <a:sym typeface="Superclarendon"/>
              </a:defRPr>
            </a:pPr>
            <a:r>
              <a:t>W obszarze prawa zdefiniowanie sportu pozostaje       o tyle istotne, iż pozwala na potraktowanie tej dziedziny życia w sposób szczególny. </a:t>
            </a:r>
          </a:p>
          <a:p>
            <a:pPr defTabSz="496570">
              <a:defRPr sz="2975" b="1" spc="-59">
                <a:latin typeface="+mn-lt"/>
                <a:ea typeface="+mn-ea"/>
                <a:cs typeface="+mn-cs"/>
                <a:sym typeface="Superclarendon"/>
              </a:defRPr>
            </a:pPr>
            <a:r>
              <a:t>Niemniej jednak </a:t>
            </a:r>
            <a:r>
              <a:rPr>
                <a:solidFill>
                  <a:srgbClr val="FAFF30"/>
                </a:solidFill>
              </a:rPr>
              <a:t>pojęcie sportu nie posiada jednego, uniwersalnego i ogólnie przyjętego znaczenia, akceptowanego we wszystkich dziedzinach prawa.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96"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97"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98" name="W Polsce nawiązuje do niej definicja legalna sportu zawarta…"/>
          <p:cNvSpPr txBox="1"/>
          <p:nvPr/>
        </p:nvSpPr>
        <p:spPr>
          <a:xfrm>
            <a:off x="752723" y="1848678"/>
            <a:ext cx="11499354" cy="552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2100" b="1" spc="-42">
                <a:latin typeface="+mn-lt"/>
                <a:ea typeface="+mn-ea"/>
                <a:cs typeface="+mn-cs"/>
                <a:sym typeface="Superclarendon"/>
              </a:defRPr>
            </a:pPr>
            <a:r>
              <a:t>W Polsce nawiązuje do niej definicja legalna sportu zawarta </a:t>
            </a:r>
          </a:p>
          <a:p>
            <a:pPr>
              <a:defRPr sz="2100" b="1" spc="-42">
                <a:latin typeface="+mn-lt"/>
                <a:ea typeface="+mn-ea"/>
                <a:cs typeface="+mn-cs"/>
                <a:sym typeface="Superclarendon"/>
              </a:defRPr>
            </a:pPr>
            <a:r>
              <a:t>w art. 2 ust. 1 Ustawy o sporcie. W myśl tego przepisu, sport oznacza:</a:t>
            </a:r>
          </a:p>
          <a:p>
            <a:pPr>
              <a:defRPr sz="2100" b="1" spc="-42">
                <a:latin typeface="+mn-lt"/>
                <a:ea typeface="+mn-ea"/>
                <a:cs typeface="+mn-cs"/>
                <a:sym typeface="Superclarendon"/>
              </a:defRPr>
            </a:pPr>
            <a:r>
              <a:rPr>
                <a:solidFill>
                  <a:srgbClr val="FAFF30"/>
                </a:solidFill>
              </a:rPr>
              <a:t> </a:t>
            </a:r>
          </a:p>
          <a:p>
            <a:pPr>
              <a:defRPr sz="2100" b="1" spc="-42">
                <a:latin typeface="+mn-lt"/>
                <a:ea typeface="+mn-ea"/>
                <a:cs typeface="+mn-cs"/>
                <a:sym typeface="Superclarendon"/>
              </a:defRPr>
            </a:pPr>
            <a:r>
              <a:rPr>
                <a:solidFill>
                  <a:srgbClr val="FAFF30"/>
                </a:solidFill>
              </a:rPr>
              <a:t>wszelkie formy aktywności fizycznej, które poprzez uczestnictwo doraźne                                 lub zorganizowane, wpływają na wypracowanie lub poprawienie kondycji fizycznej i psychicznej, rozwój stosunków społecznych lub osiągnięcie wyników sportowych na wszelkich poziomach</a:t>
            </a:r>
            <a:r>
              <a:t>. </a:t>
            </a:r>
          </a:p>
          <a:p>
            <a:pPr>
              <a:defRPr sz="2100" b="1" spc="-42">
                <a:latin typeface="+mn-lt"/>
                <a:ea typeface="+mn-ea"/>
                <a:cs typeface="+mn-cs"/>
                <a:sym typeface="Superclarendon"/>
              </a:defRPr>
            </a:pPr>
            <a:endParaRPr/>
          </a:p>
          <a:p>
            <a:pPr>
              <a:defRPr sz="2100" b="1" spc="-42">
                <a:latin typeface="+mn-lt"/>
                <a:ea typeface="+mn-ea"/>
                <a:cs typeface="+mn-cs"/>
                <a:sym typeface="Superclarendon"/>
              </a:defRPr>
            </a:pPr>
            <a:r>
              <a:t>Jednocześnie w świetle art. 2 ust. 1a Ustawy o sporcie </a:t>
            </a:r>
          </a:p>
          <a:p>
            <a:pPr>
              <a:defRPr sz="2100" b="1" spc="-42">
                <a:latin typeface="+mn-lt"/>
                <a:ea typeface="+mn-ea"/>
                <a:cs typeface="+mn-cs"/>
                <a:sym typeface="Superclarendon"/>
              </a:defRPr>
            </a:pPr>
            <a:r>
              <a:t>za sport uważa się także:</a:t>
            </a:r>
          </a:p>
          <a:p>
            <a:pPr>
              <a:defRPr sz="2100" b="1" spc="-42">
                <a:latin typeface="+mn-lt"/>
                <a:ea typeface="+mn-ea"/>
                <a:cs typeface="+mn-cs"/>
                <a:sym typeface="Superclarendon"/>
              </a:defRPr>
            </a:pPr>
            <a:r>
              <a:t> </a:t>
            </a:r>
          </a:p>
          <a:p>
            <a:pPr>
              <a:defRPr sz="2100" b="1" spc="-42">
                <a:solidFill>
                  <a:srgbClr val="0BFE31"/>
                </a:solidFill>
                <a:latin typeface="+mn-lt"/>
                <a:ea typeface="+mn-ea"/>
                <a:cs typeface="+mn-cs"/>
                <a:sym typeface="Superclarendon"/>
              </a:defRPr>
            </a:pPr>
            <a:r>
              <a:t>współzawodnictwo oparte na aktywności intelektualnej, </a:t>
            </a:r>
          </a:p>
          <a:p>
            <a:pPr>
              <a:defRPr sz="2100" b="1" spc="-42">
                <a:solidFill>
                  <a:srgbClr val="0BFE31"/>
                </a:solidFill>
                <a:latin typeface="+mn-lt"/>
                <a:ea typeface="+mn-ea"/>
                <a:cs typeface="+mn-cs"/>
                <a:sym typeface="Superclarendon"/>
              </a:defRPr>
            </a:pPr>
            <a:r>
              <a:t>którego celem jest osiągnięcie wyniku sportowego.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01"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02"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03" name="Sport powszechny a sport wyczynowy"/>
          <p:cNvSpPr txBox="1"/>
          <p:nvPr/>
        </p:nvSpPr>
        <p:spPr>
          <a:xfrm>
            <a:off x="752723" y="1365734"/>
            <a:ext cx="11499354" cy="1493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37463">
              <a:defRPr sz="1656" b="1" spc="-33">
                <a:latin typeface="+mn-lt"/>
                <a:ea typeface="+mn-ea"/>
                <a:cs typeface="+mn-cs"/>
                <a:sym typeface="Superclarendon"/>
              </a:defRPr>
            </a:pPr>
            <a:endParaRPr/>
          </a:p>
          <a:p>
            <a:pPr defTabSz="537463">
              <a:defRPr sz="3588" b="1" spc="-71">
                <a:latin typeface="+mn-lt"/>
                <a:ea typeface="+mn-ea"/>
                <a:cs typeface="+mn-cs"/>
                <a:sym typeface="Superclarendon"/>
              </a:defRPr>
            </a:pPr>
            <a:r>
              <a:t>Sport powszechny a sport wyczynowy </a:t>
            </a:r>
          </a:p>
        </p:txBody>
      </p:sp>
      <p:sp>
        <p:nvSpPr>
          <p:cNvPr id="204" name="W świetle szerokiej definicji sportu wyróżnić można dwie podstawowe formy aktywności sportowej:…"/>
          <p:cNvSpPr txBox="1"/>
          <p:nvPr/>
        </p:nvSpPr>
        <p:spPr>
          <a:xfrm>
            <a:off x="752723" y="3582329"/>
            <a:ext cx="11499354" cy="38092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309625">
              <a:defRPr sz="3709" b="1" spc="-74">
                <a:latin typeface="+mn-lt"/>
                <a:ea typeface="+mn-ea"/>
                <a:cs typeface="+mn-cs"/>
                <a:sym typeface="Superclarendon"/>
              </a:defRPr>
            </a:pPr>
            <a:r>
              <a:t>W świetle szerokiej definicji sportu wyróżnić można dwie podstawowe formy aktywności sportowej:</a:t>
            </a:r>
          </a:p>
          <a:p>
            <a:pPr defTabSz="309625">
              <a:defRPr sz="3709" b="1" spc="-74">
                <a:latin typeface="+mn-lt"/>
                <a:ea typeface="+mn-ea"/>
                <a:cs typeface="+mn-cs"/>
                <a:sym typeface="Superclarendon"/>
              </a:defRPr>
            </a:pPr>
            <a:endParaRPr/>
          </a:p>
          <a:p>
            <a:pPr defTabSz="309625">
              <a:defRPr sz="4240" b="1" spc="-84">
                <a:latin typeface="+mn-lt"/>
                <a:ea typeface="+mn-ea"/>
                <a:cs typeface="+mn-cs"/>
                <a:sym typeface="Superclarendon"/>
              </a:defRPr>
            </a:pPr>
            <a:r>
              <a:rPr>
                <a:solidFill>
                  <a:srgbClr val="FAFF30"/>
                </a:solidFill>
              </a:rPr>
              <a:t>sport powszechny</a:t>
            </a:r>
            <a:r>
              <a:t> i </a:t>
            </a:r>
            <a:r>
              <a:rPr>
                <a:solidFill>
                  <a:srgbClr val="0BFE31"/>
                </a:solidFill>
              </a:rPr>
              <a:t>sport wyczynowy</a:t>
            </a:r>
          </a:p>
          <a:p>
            <a:pPr defTabSz="309625">
              <a:defRPr sz="2066" b="1" spc="-41">
                <a:latin typeface="+mn-lt"/>
                <a:ea typeface="+mn-ea"/>
                <a:cs typeface="+mn-cs"/>
                <a:sym typeface="Superclarendon"/>
              </a:defRPr>
            </a:pPr>
            <a:r>
              <a:t>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07"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08"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09" name="Sport powszechny (ang. sport for all; sport dla wszystkich, sport masowy), oznaczającym aktywność człowieka nie ukierunkowaną na rywalizację, zorientowaną na sam fakt uczestnictwa i realizację potrzeb o charakterze - fizycznym, psychicznym, społecznym, kulturowym, zdrowotnym, edukacyjnym czy wreszcie ludycznym."/>
          <p:cNvSpPr txBox="1"/>
          <p:nvPr/>
        </p:nvSpPr>
        <p:spPr>
          <a:xfrm>
            <a:off x="752723" y="1633590"/>
            <a:ext cx="11499354" cy="25578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37463">
              <a:defRPr sz="2300" b="1" spc="-45">
                <a:latin typeface="+mn-lt"/>
                <a:ea typeface="+mn-ea"/>
                <a:cs typeface="+mn-cs"/>
                <a:sym typeface="Superclarendon"/>
              </a:defRPr>
            </a:pPr>
            <a:r>
              <a:rPr sz="2668" spc="-53">
                <a:solidFill>
                  <a:srgbClr val="FAFF30"/>
                </a:solidFill>
              </a:rPr>
              <a:t>Sport powszechny</a:t>
            </a:r>
            <a:r>
              <a:t> (ang. sport for all; sport dla wszystkich, sport masowy), oznaczającym aktywność człowieka nie ukierunkowaną na rywalizację, zorientowaną na sam fakt uczestnictwa i realizację potrzeb o charakterze - fizycznym, psychicznym, społecznym, kulturowym, zdrowotnym, edukacyjnym czy wreszcie ludycznym. </a:t>
            </a:r>
          </a:p>
        </p:txBody>
      </p:sp>
      <p:sp>
        <p:nvSpPr>
          <p:cNvPr id="210" name="Sport wyczynowy dotyczący ludzkiej aktywności ukierunkowanej na rywalizację i osiąganie jak najlepszych rezultatów, związany przede wszystkim                z intensywnym zaangażowaniem fizycznym,…"/>
          <p:cNvSpPr txBox="1"/>
          <p:nvPr/>
        </p:nvSpPr>
        <p:spPr>
          <a:xfrm>
            <a:off x="537634" y="4874064"/>
            <a:ext cx="11499355" cy="25578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379729">
              <a:defRPr sz="2600" b="1" spc="-52">
                <a:latin typeface="+mn-lt"/>
                <a:ea typeface="+mn-ea"/>
                <a:cs typeface="+mn-cs"/>
                <a:sym typeface="Superclarendon"/>
              </a:defRPr>
            </a:pPr>
            <a:r>
              <a:rPr>
                <a:solidFill>
                  <a:srgbClr val="0BFE31"/>
                </a:solidFill>
              </a:rPr>
              <a:t>Sport wyczynowy</a:t>
            </a:r>
            <a:r>
              <a:t> dotyczący ludzkiej aktywności ukierunkowanej na rywalizację i osiąganie jak najlepszych rezultatów, związany przede wszystkim                z intensywnym zaangażowaniem fizycznym, </a:t>
            </a:r>
          </a:p>
          <a:p>
            <a:pPr defTabSz="379729">
              <a:defRPr sz="2600" b="1" spc="-52">
                <a:latin typeface="+mn-lt"/>
                <a:ea typeface="+mn-ea"/>
                <a:cs typeface="+mn-cs"/>
                <a:sym typeface="Superclarendon"/>
              </a:defRPr>
            </a:pPr>
            <a:r>
              <a:t>poniekąd także psychicznym. </a:t>
            </a:r>
          </a:p>
          <a:p>
            <a:pPr defTabSz="379729">
              <a:defRPr sz="1170" b="1" spc="-23">
                <a:latin typeface="+mn-lt"/>
                <a:ea typeface="+mn-ea"/>
                <a:cs typeface="+mn-cs"/>
                <a:sym typeface="Superclarendon"/>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13"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14"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15" name="Prawo sportowe…"/>
          <p:cNvSpPr txBox="1"/>
          <p:nvPr/>
        </p:nvSpPr>
        <p:spPr>
          <a:xfrm>
            <a:off x="752723" y="2536961"/>
            <a:ext cx="11499354" cy="3851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5600" b="1" spc="-112">
                <a:solidFill>
                  <a:srgbClr val="FAFF30"/>
                </a:solidFill>
                <a:latin typeface="+mn-lt"/>
                <a:ea typeface="+mn-ea"/>
                <a:cs typeface="+mn-cs"/>
                <a:sym typeface="Superclarendon"/>
              </a:defRPr>
            </a:pPr>
            <a:r>
              <a:t>Prawo sportowe </a:t>
            </a:r>
          </a:p>
          <a:p>
            <a:pPr>
              <a:defRPr sz="5600" b="1" spc="-112">
                <a:solidFill>
                  <a:srgbClr val="FAFF30"/>
                </a:solidFill>
                <a:latin typeface="+mn-lt"/>
                <a:ea typeface="+mn-ea"/>
                <a:cs typeface="+mn-cs"/>
                <a:sym typeface="Superclarendon"/>
              </a:defRPr>
            </a:pPr>
            <a:endParaRPr/>
          </a:p>
          <a:p>
            <a:pPr>
              <a:defRPr b="1" spc="-76">
                <a:solidFill>
                  <a:srgbClr val="0BFE31"/>
                </a:solidFill>
                <a:latin typeface="+mn-lt"/>
                <a:ea typeface="+mn-ea"/>
                <a:cs typeface="+mn-cs"/>
                <a:sym typeface="Superclarendon"/>
              </a:defRPr>
            </a:pPr>
            <a:r>
              <a:t>czym jest  prawo sportowe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18"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19"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20" name="Pojęcie prawa sportowego powszechnie używa się w odniesieniu do ogółu norm regulujących sprawy sportu."/>
          <p:cNvSpPr txBox="1"/>
          <p:nvPr/>
        </p:nvSpPr>
        <p:spPr>
          <a:xfrm>
            <a:off x="752723" y="3494503"/>
            <a:ext cx="11499354" cy="276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1800" b="1" spc="-36">
                <a:latin typeface="+mn-lt"/>
                <a:ea typeface="+mn-ea"/>
                <a:cs typeface="+mn-cs"/>
                <a:sym typeface="Superclarendon"/>
              </a:defRPr>
            </a:pPr>
            <a:endParaRPr/>
          </a:p>
          <a:p>
            <a:pPr>
              <a:defRPr sz="3100" b="1" spc="-62">
                <a:latin typeface="+mn-lt"/>
                <a:ea typeface="+mn-ea"/>
                <a:cs typeface="+mn-cs"/>
                <a:sym typeface="Superclarendon"/>
              </a:defRPr>
            </a:pPr>
            <a:r>
              <a:t>Pojęcie </a:t>
            </a:r>
            <a:r>
              <a:rPr sz="3300" spc="-66">
                <a:solidFill>
                  <a:srgbClr val="0BFE31"/>
                </a:solidFill>
              </a:rPr>
              <a:t>prawa sportowego </a:t>
            </a:r>
            <a:r>
              <a:t>powszechnie używa się w odniesieniu do ogółu norm regulujących sprawy sportu.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23"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24"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25" name="I…"/>
          <p:cNvSpPr txBox="1"/>
          <p:nvPr/>
        </p:nvSpPr>
        <p:spPr>
          <a:xfrm>
            <a:off x="752723" y="3019293"/>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25779">
              <a:defRPr sz="2700" b="1" spc="-53">
                <a:latin typeface="+mn-lt"/>
                <a:ea typeface="+mn-ea"/>
                <a:cs typeface="+mn-cs"/>
                <a:sym typeface="Superclarendon"/>
              </a:defRPr>
            </a:pPr>
            <a:r>
              <a:t>I</a:t>
            </a:r>
          </a:p>
          <a:p>
            <a:pPr algn="just" defTabSz="525779">
              <a:defRPr sz="2700" b="1" spc="-53">
                <a:latin typeface="+mn-lt"/>
                <a:ea typeface="+mn-ea"/>
                <a:cs typeface="+mn-cs"/>
                <a:sym typeface="Superclarendon"/>
              </a:defRPr>
            </a:pPr>
            <a:r>
              <a:rPr sz="3689" spc="-73">
                <a:solidFill>
                  <a:srgbClr val="0BFE31"/>
                </a:solidFill>
              </a:rPr>
              <a:t>Prawo sportowe</a:t>
            </a:r>
            <a:r>
              <a:rPr sz="3689" spc="-73"/>
              <a:t> </a:t>
            </a:r>
            <a:r>
              <a:t>to normy prawne dotyczące sportu, sformułowane w wydanych przez władze państwowe aktach prawnych, poświęconych sportowi w całości lub przynajmniej w części, bez względu na to, jakie kwestie związane ze sportem regulowane są przepisami tych aktów prawnych.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28"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29"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30" name="II…"/>
          <p:cNvSpPr txBox="1"/>
          <p:nvPr/>
        </p:nvSpPr>
        <p:spPr>
          <a:xfrm>
            <a:off x="752723" y="3019293"/>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25779">
              <a:defRPr sz="2700" b="1" spc="-53">
                <a:latin typeface="+mn-lt"/>
                <a:ea typeface="+mn-ea"/>
                <a:cs typeface="+mn-cs"/>
                <a:sym typeface="Superclarendon"/>
              </a:defRPr>
            </a:pPr>
            <a:r>
              <a:t>II</a:t>
            </a:r>
          </a:p>
          <a:p>
            <a:pPr algn="just" defTabSz="525779">
              <a:defRPr sz="2700" b="1" spc="-53">
                <a:latin typeface="+mn-lt"/>
                <a:ea typeface="+mn-ea"/>
                <a:cs typeface="+mn-cs"/>
                <a:sym typeface="Superclarendon"/>
              </a:defRPr>
            </a:pPr>
            <a:r>
              <a:rPr sz="3689" spc="-73">
                <a:solidFill>
                  <a:srgbClr val="0BFE31"/>
                </a:solidFill>
              </a:rPr>
              <a:t>Prawo sportowe </a:t>
            </a:r>
            <a:r>
              <a:t>dotyczy ogółu norm regulujących.   i porządkujących uprawianie sportu oraz działalność sportową, nie mających z prawem powszechnym nic wspólnego; są to normy zawarte w przepisach ustanawianych przez władze sportowe. </a:t>
            </a:r>
          </a:p>
          <a:p>
            <a:pPr defTabSz="525779">
              <a:defRPr sz="2700" b="1" spc="-53">
                <a:latin typeface="+mn-lt"/>
                <a:ea typeface="+mn-ea"/>
                <a:cs typeface="+mn-cs"/>
                <a:sym typeface="Superclarendon"/>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33"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34"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35" name="III…"/>
          <p:cNvSpPr txBox="1"/>
          <p:nvPr/>
        </p:nvSpPr>
        <p:spPr>
          <a:xfrm>
            <a:off x="752723" y="3019293"/>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25779">
              <a:defRPr sz="2700" b="1" spc="-53">
                <a:latin typeface="+mn-lt"/>
                <a:ea typeface="+mn-ea"/>
                <a:cs typeface="+mn-cs"/>
                <a:sym typeface="Superclarendon"/>
              </a:defRPr>
            </a:pPr>
            <a:r>
              <a:t>III</a:t>
            </a:r>
          </a:p>
          <a:p>
            <a:pPr algn="just" defTabSz="525779">
              <a:defRPr sz="2700" b="1" spc="-53">
                <a:latin typeface="+mn-lt"/>
                <a:ea typeface="+mn-ea"/>
                <a:cs typeface="+mn-cs"/>
                <a:sym typeface="Superclarendon"/>
              </a:defRPr>
            </a:pPr>
            <a:r>
              <a:rPr sz="3420" spc="-68">
                <a:solidFill>
                  <a:srgbClr val="0BFE31"/>
                </a:solidFill>
              </a:rPr>
              <a:t>Prawo sportowe </a:t>
            </a:r>
            <a:r>
              <a:t>dotyczy ogółu norm regulujących          i porządkujących uprawianie sportu oraz działalność sportową, nie mających z prawem powszechnym nic wspólnego; są to normy zawarte w przepisach ustanawianych przez władze sportowe. </a:t>
            </a:r>
          </a:p>
          <a:p>
            <a:pPr defTabSz="525779">
              <a:defRPr sz="2700" b="1" spc="-53">
                <a:latin typeface="+mn-lt"/>
                <a:ea typeface="+mn-ea"/>
                <a:cs typeface="+mn-cs"/>
                <a:sym typeface="Superclarendon"/>
              </a:defRP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38"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39"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40" name="IV…"/>
          <p:cNvSpPr txBox="1"/>
          <p:nvPr/>
        </p:nvSpPr>
        <p:spPr>
          <a:xfrm>
            <a:off x="638009" y="1886495"/>
            <a:ext cx="11499355" cy="6729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490727">
              <a:defRPr sz="2520" b="1" spc="-50">
                <a:latin typeface="+mn-lt"/>
                <a:ea typeface="+mn-ea"/>
                <a:cs typeface="+mn-cs"/>
                <a:sym typeface="Superclarendon"/>
              </a:defRPr>
            </a:pPr>
            <a:r>
              <a:t>IV</a:t>
            </a:r>
          </a:p>
          <a:p>
            <a:pPr algn="just" defTabSz="490727">
              <a:defRPr sz="2520" b="1" spc="-50">
                <a:latin typeface="+mn-lt"/>
                <a:ea typeface="+mn-ea"/>
                <a:cs typeface="+mn-cs"/>
                <a:sym typeface="Superclarendon"/>
              </a:defRPr>
            </a:pPr>
            <a:r>
              <a:rPr sz="2940" spc="-58">
                <a:solidFill>
                  <a:srgbClr val="0BFE31"/>
                </a:solidFill>
              </a:rPr>
              <a:t>Prawo sportowe</a:t>
            </a:r>
            <a:r>
              <a:t> obejmuje prócz wszelkich norm oficjalnych, również reguły zwyczajowe, umowne, wykorzystywane czy nawet doraźnie ustalane przez zainteresowanych dla celów sportowej gry lub walki; </a:t>
            </a:r>
            <a:r>
              <a:rPr sz="2856" spc="-57">
                <a:solidFill>
                  <a:srgbClr val="0BFE31"/>
                </a:solidFill>
              </a:rPr>
              <a:t>prawem sportowym</a:t>
            </a:r>
            <a:r>
              <a:t> są wszelkie normy dotyczące uprawiania sportu i działalności sportowej, bez względu na to przez kogo są ustanowione, bez względu na ich rangę, zarówno normy pisane, jak i niepisane, zarówno normy stanowione przez państwo lub organizacje sportowe,             jak i normy ustalane nieoficjalnie dla konkretnego sportowego wydarzenia, bez względu na rodzaj regulowanych spraw związanych ze sportem. </a:t>
            </a:r>
          </a:p>
          <a:p>
            <a:pPr algn="just" defTabSz="490727">
              <a:defRPr sz="2520" b="1" spc="-50">
                <a:latin typeface="+mn-lt"/>
                <a:ea typeface="+mn-ea"/>
                <a:cs typeface="+mn-cs"/>
                <a:sym typeface="Superclarendon"/>
              </a:defRPr>
            </a:pPr>
            <a:endParaRPr/>
          </a:p>
          <a:p>
            <a:pPr defTabSz="490727">
              <a:defRPr sz="2520" b="1" spc="-50">
                <a:latin typeface="+mn-lt"/>
                <a:ea typeface="+mn-ea"/>
                <a:cs typeface="+mn-cs"/>
                <a:sym typeface="Superclarendon"/>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51"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52"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53" name="Czym jest sport ?…"/>
          <p:cNvSpPr txBox="1"/>
          <p:nvPr/>
        </p:nvSpPr>
        <p:spPr>
          <a:xfrm>
            <a:off x="752723" y="3006845"/>
            <a:ext cx="11499354" cy="4805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4700" b="1" spc="-94">
                <a:latin typeface="+mn-lt"/>
                <a:ea typeface="+mn-ea"/>
                <a:cs typeface="+mn-cs"/>
                <a:sym typeface="Superclarendon"/>
              </a:defRPr>
            </a:pPr>
            <a:r>
              <a:t>Czym jest </a:t>
            </a:r>
            <a:r>
              <a:rPr>
                <a:solidFill>
                  <a:srgbClr val="FAFF30"/>
                </a:solidFill>
              </a:rPr>
              <a:t>sport </a:t>
            </a:r>
            <a:r>
              <a:t>? </a:t>
            </a:r>
          </a:p>
          <a:p>
            <a:pPr>
              <a:defRPr sz="1400" b="1" spc="-28">
                <a:latin typeface="+mn-lt"/>
                <a:ea typeface="+mn-ea"/>
                <a:cs typeface="+mn-cs"/>
                <a:sym typeface="Superclarendon"/>
              </a:defRPr>
            </a:pPr>
            <a:endParaRPr/>
          </a:p>
          <a:p>
            <a:pPr>
              <a:defRPr sz="1800" b="1" spc="-36">
                <a:latin typeface="+mn-lt"/>
                <a:ea typeface="+mn-ea"/>
                <a:cs typeface="+mn-cs"/>
                <a:sym typeface="Superclarendon"/>
              </a:defRPr>
            </a:pPr>
            <a:endParaRPr/>
          </a:p>
          <a:p>
            <a:pPr>
              <a:defRPr sz="1800" b="1" spc="-36">
                <a:latin typeface="+mn-lt"/>
                <a:ea typeface="+mn-ea"/>
                <a:cs typeface="+mn-cs"/>
                <a:sym typeface="Superclarendon"/>
              </a:defRPr>
            </a:pPr>
            <a:r>
              <a:t>fundamentalne pytanie zadają sobie prawnicy na całym świecie, aby w konsekwencji móc udzielić odpowiedzi na pytanie, </a:t>
            </a:r>
          </a:p>
          <a:p>
            <a:pPr>
              <a:defRPr sz="1800" b="1" spc="-36">
                <a:latin typeface="+mn-lt"/>
                <a:ea typeface="+mn-ea"/>
                <a:cs typeface="+mn-cs"/>
                <a:sym typeface="Superclarendon"/>
              </a:defRPr>
            </a:pPr>
            <a:endParaRPr/>
          </a:p>
          <a:p>
            <a:pPr>
              <a:defRPr sz="1800" b="1" spc="-36">
                <a:latin typeface="+mn-lt"/>
                <a:ea typeface="+mn-ea"/>
                <a:cs typeface="+mn-cs"/>
                <a:sym typeface="Superclarendon"/>
              </a:defRPr>
            </a:pPr>
            <a:endParaRPr/>
          </a:p>
          <a:p>
            <a:pPr>
              <a:defRPr sz="1800" b="1" spc="-36">
                <a:latin typeface="+mn-lt"/>
                <a:ea typeface="+mn-ea"/>
                <a:cs typeface="+mn-cs"/>
                <a:sym typeface="Superclarendon"/>
              </a:defRPr>
            </a:pPr>
            <a:r>
              <a:t>czym jest  </a:t>
            </a:r>
            <a:r>
              <a:rPr sz="4100" spc="-82">
                <a:solidFill>
                  <a:srgbClr val="0BFE31"/>
                </a:solidFill>
              </a:rPr>
              <a:t>prawo sportowe</a:t>
            </a:r>
            <a:r>
              <a:rPr sz="4100" spc="-82"/>
              <a:t> ?</a:t>
            </a:r>
          </a:p>
          <a:p>
            <a:pPr>
              <a:defRPr sz="1800" b="1" spc="-36">
                <a:latin typeface="+mn-lt"/>
                <a:ea typeface="+mn-ea"/>
                <a:cs typeface="+mn-cs"/>
                <a:sym typeface="Superclarendon"/>
              </a:defRPr>
            </a:pPr>
            <a:endParaRPr sz="4100" spc="-82"/>
          </a:p>
          <a:p>
            <a:pPr>
              <a:defRPr sz="1800" b="1" spc="-36">
                <a:latin typeface="+mn-lt"/>
                <a:ea typeface="+mn-ea"/>
                <a:cs typeface="+mn-cs"/>
                <a:sym typeface="Superclarendon"/>
              </a:defRPr>
            </a:pPr>
            <a:endParaRPr sz="4100" spc="-82"/>
          </a:p>
          <a:p>
            <a:pPr>
              <a:defRPr sz="1800" b="1" spc="-36">
                <a:latin typeface="+mn-lt"/>
                <a:ea typeface="+mn-ea"/>
                <a:cs typeface="+mn-cs"/>
                <a:sym typeface="Superclarendon"/>
              </a:defRPr>
            </a:pPr>
            <a:endParaRPr sz="4100" spc="-82"/>
          </a:p>
          <a:p>
            <a:pPr>
              <a:defRPr sz="1800" b="1" spc="-36">
                <a:latin typeface="+mn-lt"/>
                <a:ea typeface="+mn-ea"/>
                <a:cs typeface="+mn-cs"/>
                <a:sym typeface="Superclarendon"/>
              </a:defRPr>
            </a:pPr>
            <a:endParaRPr sz="4100" spc="-82"/>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43"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44"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45" name="V…"/>
          <p:cNvSpPr txBox="1"/>
          <p:nvPr/>
        </p:nvSpPr>
        <p:spPr>
          <a:xfrm>
            <a:off x="752723" y="3019293"/>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3000" b="1" spc="-59">
                <a:latin typeface="+mn-lt"/>
                <a:ea typeface="+mn-ea"/>
                <a:cs typeface="+mn-cs"/>
                <a:sym typeface="Superclarendon"/>
              </a:defRPr>
            </a:pPr>
            <a:r>
              <a:t>V</a:t>
            </a:r>
          </a:p>
          <a:p>
            <a:pPr algn="just">
              <a:defRPr sz="3000" b="1" spc="-59">
                <a:latin typeface="+mn-lt"/>
                <a:ea typeface="+mn-ea"/>
                <a:cs typeface="+mn-cs"/>
                <a:sym typeface="Superclarendon"/>
              </a:defRPr>
            </a:pPr>
            <a:r>
              <a:rPr sz="3700" spc="-74">
                <a:solidFill>
                  <a:srgbClr val="0BFE31"/>
                </a:solidFill>
              </a:rPr>
              <a:t>Prawem sportowym </a:t>
            </a:r>
            <a:r>
              <a:t>określa się po prostu ogół reguł, których zadaniem jest normowanie przebiegu sportowej gry. </a:t>
            </a:r>
          </a:p>
          <a:p>
            <a:pPr algn="just">
              <a:defRPr sz="3000" b="1" spc="-59">
                <a:latin typeface="+mn-lt"/>
                <a:ea typeface="+mn-ea"/>
                <a:cs typeface="+mn-cs"/>
                <a:sym typeface="Superclarendon"/>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48"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49"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50" name="Prawem sportowym sensu stricto określa się przy tym wyłącznie regulacje prawa powszechnego, zarówno te stworzone wyłącznie z myślą o sporcie, jak i te znajdujące w sporcie zastosowanie."/>
          <p:cNvSpPr txBox="1"/>
          <p:nvPr/>
        </p:nvSpPr>
        <p:spPr>
          <a:xfrm>
            <a:off x="752723" y="1676608"/>
            <a:ext cx="11499354" cy="2653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60831">
              <a:defRPr sz="2976" b="1" spc="-59">
                <a:latin typeface="+mn-lt"/>
                <a:ea typeface="+mn-ea"/>
                <a:cs typeface="+mn-cs"/>
                <a:sym typeface="Superclarendon"/>
              </a:defRPr>
            </a:pPr>
            <a:r>
              <a:rPr sz="3936" spc="-78">
                <a:solidFill>
                  <a:srgbClr val="0BFE31"/>
                </a:solidFill>
              </a:rPr>
              <a:t>Prawem sportowym </a:t>
            </a:r>
            <a:r>
              <a:rPr>
                <a:solidFill>
                  <a:srgbClr val="FAFF30"/>
                </a:solidFill>
              </a:rPr>
              <a:t>sensu stricto </a:t>
            </a:r>
            <a:r>
              <a:t>określa się przy tym wyłącznie regulacje prawa powszechnego, zarówno te stworzone wyłącznie z myślą o sporcie, jak i te znajdujące w sporcie zastosowanie. </a:t>
            </a:r>
          </a:p>
        </p:txBody>
      </p:sp>
      <p:sp>
        <p:nvSpPr>
          <p:cNvPr id="251" name="Dodatkowo wyróżnia się prawo sportowe rozumiane jako autonomiczne unormowania organizacji sportowych oraz prawo sportowe sensu largo, obejmujące regulacje tak państwowe, jak i wewnętrzne sportu."/>
          <p:cNvSpPr txBox="1"/>
          <p:nvPr/>
        </p:nvSpPr>
        <p:spPr>
          <a:xfrm>
            <a:off x="752723" y="5144644"/>
            <a:ext cx="11499354" cy="26531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08254">
              <a:defRPr sz="2697" b="1" spc="-53">
                <a:latin typeface="+mn-lt"/>
                <a:ea typeface="+mn-ea"/>
                <a:cs typeface="+mn-cs"/>
                <a:sym typeface="Superclarendon"/>
              </a:defRPr>
            </a:pPr>
            <a:r>
              <a:t>Dodatkowo wyróżnia się </a:t>
            </a:r>
            <a:r>
              <a:rPr sz="3393" spc="-67">
                <a:solidFill>
                  <a:srgbClr val="0BFE31"/>
                </a:solidFill>
              </a:rPr>
              <a:t>prawo sportowe</a:t>
            </a:r>
            <a:r>
              <a:t> rozumiane jako autonomiczne unormowania organizacji sportowych oraz prawo sportowe </a:t>
            </a:r>
            <a:r>
              <a:rPr>
                <a:solidFill>
                  <a:srgbClr val="FAFF30"/>
                </a:solidFill>
              </a:rPr>
              <a:t>sensu largo</a:t>
            </a:r>
            <a:r>
              <a:t>, obejmujące regulacje tak państwowe, jak i wewnętrzne sportu.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5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5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56" name="Według tradycyjnego stanowiska nie jest możliwe wyodrębnienie obszaru prawa, który można by określić mianem „prawa sportowego”. Używanie pojęcia prawo sportowe oparte jest na błędnym przeświadczeniu, że aktywność sportowa regulowana jest przez spójny zespół norm prawnych. W rzeczywistości zaś „prawo sportowe” to pojęcie, którego można co najwyżej używać w kontekście opisowym, w odniesieniu do zbioru norm prawnych wywodzących się z różnych obszarów prawa, istotnych w obszarze sportu. Realia normatywne sportu lepiej oddaje więc określenie „sport i prawo”."/>
          <p:cNvSpPr txBox="1"/>
          <p:nvPr/>
        </p:nvSpPr>
        <p:spPr>
          <a:xfrm>
            <a:off x="752723" y="701541"/>
            <a:ext cx="11499354" cy="74316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just" defTabSz="245363">
              <a:defRPr sz="3191" b="1" spc="-63">
                <a:latin typeface="+mn-lt"/>
                <a:ea typeface="+mn-ea"/>
                <a:cs typeface="+mn-cs"/>
                <a:sym typeface="Superclarendon"/>
              </a:defRPr>
            </a:pPr>
            <a:r>
              <a:t>Według tradycyjnego stanowiska nie jest możliwe wyodrębnienie obszaru prawa, który można by określić mianem </a:t>
            </a:r>
            <a:r>
              <a:rPr>
                <a:solidFill>
                  <a:srgbClr val="0BFE31"/>
                </a:solidFill>
              </a:rPr>
              <a:t>„prawa sportowego”.</a:t>
            </a:r>
            <a:r>
              <a:t> Używanie pojęcia prawo sportowe oparte jest na błędnym przeświadczeniu, że aktywność sportowa regulowana jest przez spójny zespół norm prawnych. W rzeczywistości zaś </a:t>
            </a:r>
            <a:r>
              <a:rPr>
                <a:solidFill>
                  <a:srgbClr val="0BFE31"/>
                </a:solidFill>
              </a:rPr>
              <a:t>„prawo sportowe” </a:t>
            </a:r>
            <a:r>
              <a:t>to pojęcie, którego można co najwyżej używać w kontekście opisowym, w odniesieniu do zbioru norm prawnych wywodzących się z różnych obszarów prawa, istotnych w obszarze sportu. Realia normatywne sportu lepiej oddaje więc określenie </a:t>
            </a:r>
            <a:r>
              <a:rPr sz="3696" spc="-73">
                <a:solidFill>
                  <a:srgbClr val="0BFE31"/>
                </a:solidFill>
              </a:rPr>
              <a:t>„sport i prawo”.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5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6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61" name="Jakie argumenty – tak teoretyczne, jak                       i praktyczne – przemawiają więc za traktowaniem prawa sportowego jako odrębnej gałęzi prawa?"/>
          <p:cNvSpPr txBox="1"/>
          <p:nvPr/>
        </p:nvSpPr>
        <p:spPr>
          <a:xfrm>
            <a:off x="752723" y="2737710"/>
            <a:ext cx="11499354" cy="2569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1800" b="1" spc="-36">
                <a:latin typeface="+mn-lt"/>
                <a:ea typeface="+mn-ea"/>
                <a:cs typeface="+mn-cs"/>
                <a:sym typeface="Superclarendon"/>
              </a:defRPr>
            </a:pPr>
            <a:endParaRPr/>
          </a:p>
          <a:p>
            <a:pPr algn="just">
              <a:defRPr sz="3000" b="1" spc="-59">
                <a:latin typeface="+mn-lt"/>
                <a:ea typeface="+mn-ea"/>
                <a:cs typeface="+mn-cs"/>
                <a:sym typeface="Superclarendon"/>
              </a:defRPr>
            </a:pPr>
            <a:r>
              <a:t>Jakie argumenty – tak teoretyczne, jak                       i praktyczne – przemawiają więc za traktowaniem </a:t>
            </a:r>
            <a:r>
              <a:rPr sz="3400" spc="-68">
                <a:solidFill>
                  <a:srgbClr val="0BFE31"/>
                </a:solidFill>
              </a:rPr>
              <a:t>prawa sportowego</a:t>
            </a:r>
            <a:r>
              <a:t> jako odrębnej gałęzi prawa?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6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6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66" name="Po pierwsze, wskazuje się na specyficzny zakres przedmiotowy regulacji, którym jest sport traktowany jako odrębna dziedzina życia."/>
          <p:cNvSpPr txBox="1"/>
          <p:nvPr/>
        </p:nvSpPr>
        <p:spPr>
          <a:xfrm>
            <a:off x="752723" y="3354296"/>
            <a:ext cx="11499354" cy="254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2900" b="1" spc="-58">
                <a:latin typeface="+mn-lt"/>
                <a:ea typeface="+mn-ea"/>
                <a:cs typeface="+mn-cs"/>
                <a:sym typeface="Superclarendon"/>
              </a:defRPr>
            </a:pPr>
            <a:r>
              <a:rPr>
                <a:solidFill>
                  <a:srgbClr val="FAFF30"/>
                </a:solidFill>
              </a:rPr>
              <a:t>Po pierwsze</a:t>
            </a:r>
            <a:r>
              <a:t>, wskazuje się na specyficzny zakres przedmiotowy regulacji, którym jest sport traktowany jako odrębna dziedzina życia.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6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7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71" name="Po drugie, prawo sportowe wyodrębniać można w perspektywie podmiotowego zakresu regulacji,       jako zbiór norm prawnych adresowanych do odrębnego sektora społecznego"/>
          <p:cNvSpPr txBox="1"/>
          <p:nvPr/>
        </p:nvSpPr>
        <p:spPr>
          <a:xfrm>
            <a:off x="752723" y="3354296"/>
            <a:ext cx="11499354" cy="254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60831">
              <a:defRPr sz="2784" b="1" spc="-55">
                <a:latin typeface="+mn-lt"/>
                <a:ea typeface="+mn-ea"/>
                <a:cs typeface="+mn-cs"/>
                <a:sym typeface="Superclarendon"/>
              </a:defRPr>
            </a:pPr>
            <a:r>
              <a:rPr>
                <a:solidFill>
                  <a:srgbClr val="FAFF30"/>
                </a:solidFill>
              </a:rPr>
              <a:t>Po drugie,</a:t>
            </a:r>
            <a:r>
              <a:t> </a:t>
            </a:r>
            <a:r>
              <a:rPr sz="4224" spc="-84">
                <a:solidFill>
                  <a:srgbClr val="0BFE31"/>
                </a:solidFill>
              </a:rPr>
              <a:t>prawo sportowe</a:t>
            </a:r>
            <a:r>
              <a:t> wyodrębniać można w perspektywie podmiotowego zakresu regulacji,       jako zbiór norm prawnych adresowanych do odrębnego sektora społecznego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7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7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76" name="Po trzecie, co niezwykle istotne, kształtowanie się gałęzi prawa sportowego wiąże się ściśle                   z możliwością określania mianem prawa autonomicznych unormowań kształtowanych                 w ramach zinstytucjonalizowanej społeczności sportowej i uwzględnieniem ich doniosłości                    w sportowej praktyce."/>
          <p:cNvSpPr txBox="1"/>
          <p:nvPr/>
        </p:nvSpPr>
        <p:spPr>
          <a:xfrm>
            <a:off x="752723" y="3354296"/>
            <a:ext cx="11499354" cy="3874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just" defTabSz="292100">
              <a:defRPr sz="2850" b="1" spc="-57">
                <a:latin typeface="+mn-lt"/>
                <a:ea typeface="+mn-ea"/>
                <a:cs typeface="+mn-cs"/>
                <a:sym typeface="Superclarendon"/>
              </a:defRPr>
            </a:pPr>
            <a:r>
              <a:rPr>
                <a:solidFill>
                  <a:srgbClr val="FAFF30"/>
                </a:solidFill>
              </a:rPr>
              <a:t>Po trzecie,</a:t>
            </a:r>
            <a:r>
              <a:t> co niezwykle istotne, kształtowanie się gałęzi </a:t>
            </a:r>
            <a:r>
              <a:rPr sz="3500" spc="-70">
                <a:solidFill>
                  <a:srgbClr val="0BFE31"/>
                </a:solidFill>
              </a:rPr>
              <a:t>prawa sportowego</a:t>
            </a:r>
            <a:r>
              <a:t> wiąże się ściśle                   z możliwością określania mianem prawa autonomicznych unormowań kształtowanych                 w ramach zinstytucjonalizowanej społeczności sportowej i uwzględnieniem ich doniosłości                    w sportowej praktyce. </a:t>
            </a:r>
          </a:p>
          <a:p>
            <a:pPr defTabSz="292100">
              <a:defRPr sz="1450" b="1" spc="-29">
                <a:latin typeface="+mn-lt"/>
                <a:ea typeface="+mn-ea"/>
                <a:cs typeface="+mn-cs"/>
                <a:sym typeface="Superclarendon"/>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7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8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81" name="Po czwarte, wskazać należy na konieczność współistnienia dotyczących sportu unormowań prawa powszechnego i unormowań autonomicznych, co także uznać należy za wyjątkowe dla prawa sportowego."/>
          <p:cNvSpPr txBox="1"/>
          <p:nvPr/>
        </p:nvSpPr>
        <p:spPr>
          <a:xfrm>
            <a:off x="609330" y="2666014"/>
            <a:ext cx="11499355"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just">
              <a:defRPr sz="2900" b="1" spc="-58">
                <a:latin typeface="+mn-lt"/>
                <a:ea typeface="+mn-ea"/>
                <a:cs typeface="+mn-cs"/>
                <a:sym typeface="Superclarendon"/>
              </a:defRPr>
            </a:pPr>
            <a:r>
              <a:rPr>
                <a:solidFill>
                  <a:srgbClr val="FAFF30"/>
                </a:solidFill>
              </a:rPr>
              <a:t>Po czwarte,</a:t>
            </a:r>
            <a:r>
              <a:t> wskazać należy na konieczność współistnienia dotyczących sportu unormowań prawa powszechnego i unormowań autonomicznych, co także uznać należy za wyjątkowe dla </a:t>
            </a:r>
            <a:r>
              <a:rPr sz="3500" spc="-70">
                <a:solidFill>
                  <a:srgbClr val="0BFE31"/>
                </a:solidFill>
              </a:rPr>
              <a:t>prawa sportowego.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8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8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86" name="Po piąte, odnotować należy znaczenie nauki prawa dla nadania prawu sportowemu atrybutu odrębnej gałęzi prawa. W ślad za znaczącym rozwojem doktryny prawa sportowego w obszarze naszego kręgu cywilizacyjnego, w szczególności w państwach Europy Zachodniej i Ameryki Północnej, także w Polsce odnotować należy znaczące postępy w tym zakresie."/>
          <p:cNvSpPr txBox="1"/>
          <p:nvPr/>
        </p:nvSpPr>
        <p:spPr>
          <a:xfrm>
            <a:off x="752723" y="2651674"/>
            <a:ext cx="11499354" cy="3715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just" defTabSz="572516">
              <a:defRPr sz="2548" b="1" spc="-50">
                <a:latin typeface="+mn-lt"/>
                <a:ea typeface="+mn-ea"/>
                <a:cs typeface="+mn-cs"/>
                <a:sym typeface="Superclarendon"/>
              </a:defRPr>
            </a:pPr>
            <a:endParaRPr/>
          </a:p>
          <a:p>
            <a:pPr algn="just" defTabSz="572516">
              <a:defRPr sz="2548" b="1" spc="-50">
                <a:latin typeface="+mn-lt"/>
                <a:ea typeface="+mn-ea"/>
                <a:cs typeface="+mn-cs"/>
                <a:sym typeface="Superclarendon"/>
              </a:defRPr>
            </a:pPr>
            <a:r>
              <a:rPr>
                <a:solidFill>
                  <a:srgbClr val="FAFF30"/>
                </a:solidFill>
              </a:rPr>
              <a:t>Po piąte, </a:t>
            </a:r>
            <a:r>
              <a:t>odnotować należy znaczenie nauki prawa dla nadania prawu sportowemu atrybutu odrębnej gałęzi prawa. W ślad za znaczącym rozwojem doktryny prawa sportowego w obszarze naszego kręgu cywilizacyjnego, w szczególności w państwach Europy Zachodniej i Ameryki Północnej, także w Polsce odnotować należy znaczące postępy w tym zakresie.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8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9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91" name="Po szóste, zaakcentować należy zapotrzebowanie na usługi prawnicze w obszarze prawa sportowego.                                 Wskazuje się, że prawnicy coraz częściej „kolonizują”…"/>
          <p:cNvSpPr txBox="1"/>
          <p:nvPr/>
        </p:nvSpPr>
        <p:spPr>
          <a:xfrm>
            <a:off x="752723" y="3019293"/>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66674">
              <a:defRPr sz="2425" b="1" spc="-48">
                <a:latin typeface="+mn-lt"/>
                <a:ea typeface="+mn-ea"/>
                <a:cs typeface="+mn-cs"/>
                <a:sym typeface="Superclarendon"/>
              </a:defRPr>
            </a:pPr>
            <a:r>
              <a:rPr>
                <a:solidFill>
                  <a:srgbClr val="FAFF30"/>
                </a:solidFill>
              </a:rPr>
              <a:t>Po szóste, </a:t>
            </a:r>
            <a:r>
              <a:t>zaakcentować należy zapotrzebowanie na usługi prawnicze w obszarze </a:t>
            </a:r>
            <a:r>
              <a:rPr sz="3395" spc="-67">
                <a:solidFill>
                  <a:srgbClr val="0BFE31"/>
                </a:solidFill>
              </a:rPr>
              <a:t>prawa sportowego.</a:t>
            </a:r>
            <a:r>
              <a:t>                                 Wskazuje się, że prawnicy coraz częściej „kolonizują” </a:t>
            </a:r>
          </a:p>
          <a:p>
            <a:pPr algn="just" defTabSz="566674">
              <a:defRPr sz="2425" b="1" spc="-48">
                <a:latin typeface="+mn-lt"/>
                <a:ea typeface="+mn-ea"/>
                <a:cs typeface="+mn-cs"/>
                <a:sym typeface="Superclarendon"/>
              </a:defRPr>
            </a:pPr>
            <a:r>
              <a:t>obszar sportu. Prowadzą sprawy klubów i organizacji sportowych, zasiadają w organach sportowego wymiaru sprawiedliwości, reprezentują zawodników i innych uczestników współzawodnictwa czy też doradzają na etapie procesu legislacyjnego.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56"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57"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58" name="Sport stanowi pojęcie wieloznaczne…"/>
          <p:cNvSpPr txBox="1"/>
          <p:nvPr/>
        </p:nvSpPr>
        <p:spPr>
          <a:xfrm>
            <a:off x="752723" y="1262319"/>
            <a:ext cx="11499354" cy="7228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461518">
              <a:defRPr sz="2291" b="1" spc="-45">
                <a:latin typeface="+mn-lt"/>
                <a:ea typeface="+mn-ea"/>
                <a:cs typeface="+mn-cs"/>
                <a:sym typeface="Superclarendon"/>
              </a:defRPr>
            </a:pPr>
            <a:endParaRPr/>
          </a:p>
          <a:p>
            <a:pPr defTabSz="461518">
              <a:defRPr sz="2923" b="1" spc="-58">
                <a:latin typeface="+mn-lt"/>
                <a:ea typeface="+mn-ea"/>
                <a:cs typeface="+mn-cs"/>
                <a:sym typeface="Superclarendon"/>
              </a:defRPr>
            </a:pPr>
            <a:r>
              <a:rPr sz="5609" spc="-112">
                <a:solidFill>
                  <a:srgbClr val="FAFF30"/>
                </a:solidFill>
              </a:rPr>
              <a:t>Sport </a:t>
            </a:r>
            <a:r>
              <a:t>stanowi pojęcie wieloznaczne</a:t>
            </a:r>
          </a:p>
          <a:p>
            <a:pPr defTabSz="461518">
              <a:defRPr sz="2923" b="1" spc="-58">
                <a:latin typeface="+mn-lt"/>
                <a:ea typeface="+mn-ea"/>
                <a:cs typeface="+mn-cs"/>
                <a:sym typeface="Superclarendon"/>
              </a:defRPr>
            </a:pPr>
            <a:r>
              <a:t> </a:t>
            </a:r>
          </a:p>
          <a:p>
            <a:pPr defTabSz="461518">
              <a:defRPr sz="2291" b="1" spc="-45">
                <a:latin typeface="+mn-lt"/>
                <a:ea typeface="+mn-ea"/>
                <a:cs typeface="+mn-cs"/>
                <a:sym typeface="Superclarendon"/>
              </a:defRPr>
            </a:pPr>
            <a:r>
              <a:t>Spotykamy się z wieloma określeniami sportu:</a:t>
            </a:r>
          </a:p>
          <a:p>
            <a:pPr defTabSz="461518">
              <a:defRPr sz="2291" b="1" spc="-45">
                <a:latin typeface="+mn-lt"/>
                <a:ea typeface="+mn-ea"/>
                <a:cs typeface="+mn-cs"/>
                <a:sym typeface="Superclarendon"/>
              </a:defRPr>
            </a:pPr>
            <a:endParaRPr/>
          </a:p>
          <a:p>
            <a:pPr defTabSz="461518">
              <a:defRPr sz="2291" b="1" spc="-45">
                <a:solidFill>
                  <a:srgbClr val="FAFF30"/>
                </a:solidFill>
                <a:latin typeface="+mn-lt"/>
                <a:ea typeface="+mn-ea"/>
                <a:cs typeface="+mn-cs"/>
                <a:sym typeface="Superclarendon"/>
              </a:defRPr>
            </a:pPr>
            <a:r>
              <a:t>powszechny, </a:t>
            </a:r>
          </a:p>
          <a:p>
            <a:pPr defTabSz="461518">
              <a:defRPr sz="2291" b="1" spc="-45">
                <a:solidFill>
                  <a:srgbClr val="0BFE31"/>
                </a:solidFill>
                <a:latin typeface="+mn-lt"/>
                <a:ea typeface="+mn-ea"/>
                <a:cs typeface="+mn-cs"/>
                <a:sym typeface="Superclarendon"/>
              </a:defRPr>
            </a:pPr>
            <a:r>
              <a:t>wyczynowy, </a:t>
            </a:r>
          </a:p>
          <a:p>
            <a:pPr defTabSz="461518">
              <a:defRPr sz="2291" b="1" spc="-45">
                <a:solidFill>
                  <a:srgbClr val="FAFF30"/>
                </a:solidFill>
                <a:latin typeface="+mn-lt"/>
                <a:ea typeface="+mn-ea"/>
                <a:cs typeface="+mn-cs"/>
                <a:sym typeface="Superclarendon"/>
              </a:defRPr>
            </a:pPr>
            <a:r>
              <a:t>profesjonalny, </a:t>
            </a:r>
          </a:p>
          <a:p>
            <a:pPr defTabSz="461518">
              <a:defRPr sz="2291" b="1" spc="-45">
                <a:solidFill>
                  <a:srgbClr val="0BFE31"/>
                </a:solidFill>
                <a:latin typeface="+mn-lt"/>
                <a:ea typeface="+mn-ea"/>
                <a:cs typeface="+mn-cs"/>
                <a:sym typeface="Superclarendon"/>
              </a:defRPr>
            </a:pPr>
            <a:r>
              <a:t>amatorski, </a:t>
            </a:r>
          </a:p>
          <a:p>
            <a:pPr defTabSz="461518">
              <a:defRPr sz="2291" b="1" spc="-45">
                <a:solidFill>
                  <a:srgbClr val="FAFF30"/>
                </a:solidFill>
                <a:latin typeface="+mn-lt"/>
                <a:ea typeface="+mn-ea"/>
                <a:cs typeface="+mn-cs"/>
                <a:sym typeface="Superclarendon"/>
              </a:defRPr>
            </a:pPr>
            <a:r>
              <a:t>kwalifikowany, </a:t>
            </a:r>
          </a:p>
          <a:p>
            <a:pPr defTabSz="461518">
              <a:defRPr sz="2291" b="1" spc="-45">
                <a:latin typeface="+mn-lt"/>
                <a:ea typeface="+mn-ea"/>
                <a:cs typeface="+mn-cs"/>
                <a:sym typeface="Superclarendon"/>
              </a:defRPr>
            </a:pPr>
            <a:r>
              <a:rPr>
                <a:solidFill>
                  <a:srgbClr val="0BFE31"/>
                </a:solidFill>
              </a:rPr>
              <a:t>zorganizowany,</a:t>
            </a:r>
            <a:r>
              <a:t> </a:t>
            </a:r>
          </a:p>
          <a:p>
            <a:pPr defTabSz="461518">
              <a:defRPr sz="2291" b="1" spc="-45">
                <a:solidFill>
                  <a:srgbClr val="FAFF30"/>
                </a:solidFill>
                <a:latin typeface="+mn-lt"/>
                <a:ea typeface="+mn-ea"/>
                <a:cs typeface="+mn-cs"/>
                <a:sym typeface="Superclarendon"/>
              </a:defRPr>
            </a:pPr>
            <a:r>
              <a:t>zinstytucjonalizowany, </a:t>
            </a:r>
          </a:p>
          <a:p>
            <a:pPr defTabSz="461518">
              <a:defRPr sz="2291" b="1" spc="-45">
                <a:solidFill>
                  <a:srgbClr val="0BFE31"/>
                </a:solidFill>
                <a:latin typeface="+mn-lt"/>
                <a:ea typeface="+mn-ea"/>
                <a:cs typeface="+mn-cs"/>
                <a:sym typeface="Superclarendon"/>
              </a:defRPr>
            </a:pPr>
            <a:r>
              <a:t>szkolny, </a:t>
            </a:r>
          </a:p>
          <a:p>
            <a:pPr defTabSz="461518">
              <a:defRPr sz="2291" b="1" spc="-45">
                <a:solidFill>
                  <a:srgbClr val="FAFF30"/>
                </a:solidFill>
                <a:latin typeface="+mn-lt"/>
                <a:ea typeface="+mn-ea"/>
                <a:cs typeface="+mn-cs"/>
                <a:sym typeface="Superclarendon"/>
              </a:defRPr>
            </a:pPr>
            <a:r>
              <a:t>akademicki, </a:t>
            </a:r>
          </a:p>
          <a:p>
            <a:pPr defTabSz="461518">
              <a:defRPr sz="2291" b="1" spc="-45">
                <a:solidFill>
                  <a:srgbClr val="0BFE31"/>
                </a:solidFill>
                <a:latin typeface="+mn-lt"/>
                <a:ea typeface="+mn-ea"/>
                <a:cs typeface="+mn-cs"/>
                <a:sym typeface="Superclarendon"/>
              </a:defRPr>
            </a:pPr>
            <a:r>
              <a:t>indywidualny, </a:t>
            </a:r>
          </a:p>
          <a:p>
            <a:pPr defTabSz="461518">
              <a:defRPr sz="2291" b="1" spc="-45">
                <a:solidFill>
                  <a:srgbClr val="FAFF30"/>
                </a:solidFill>
                <a:latin typeface="+mn-lt"/>
                <a:ea typeface="+mn-ea"/>
                <a:cs typeface="+mn-cs"/>
                <a:sym typeface="Superclarendon"/>
              </a:defRPr>
            </a:pPr>
            <a:r>
              <a:t>zespołowy, </a:t>
            </a:r>
          </a:p>
          <a:p>
            <a:pPr defTabSz="461518">
              <a:defRPr sz="2291" b="1" spc="-45">
                <a:solidFill>
                  <a:srgbClr val="0BFE31"/>
                </a:solidFill>
                <a:latin typeface="+mn-lt"/>
                <a:ea typeface="+mn-ea"/>
                <a:cs typeface="+mn-cs"/>
                <a:sym typeface="Superclarendon"/>
              </a:defRPr>
            </a:pPr>
            <a:r>
              <a:t>e-sport itd.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9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29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296" name="Prawo sportowe bez wątpienia stanowi obszar prawa, w stosunku do którego uzasadnione jest posługiwanie się określeniem „specyficzny”.                Nie sposób bowiem odnaleźć inną sferę ludzkiej działalności, która byłaby regulowana w tak wy- jątkowy sposób."/>
          <p:cNvSpPr txBox="1"/>
          <p:nvPr/>
        </p:nvSpPr>
        <p:spPr>
          <a:xfrm>
            <a:off x="752723" y="3253921"/>
            <a:ext cx="11499354" cy="3715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just">
              <a:defRPr sz="2900" b="1" spc="-58">
                <a:latin typeface="+mn-lt"/>
                <a:ea typeface="+mn-ea"/>
                <a:cs typeface="+mn-cs"/>
                <a:sym typeface="Superclarendon"/>
              </a:defRPr>
            </a:pPr>
            <a:r>
              <a:rPr sz="4000" spc="-79">
                <a:solidFill>
                  <a:srgbClr val="0BFE31"/>
                </a:solidFill>
              </a:rPr>
              <a:t>Prawo sportowe </a:t>
            </a:r>
            <a:r>
              <a:t>bez wątpienia stanowi obszar prawa, w stosunku do którego uzasadnione jest posługiwanie się określeniem „specyficzny”.                Nie sposób bowiem odnaleźć inną sferę ludzkiej działalności, która byłaby regulowana w tak wy- jątkowy sposób.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29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0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01" name="Po pierwsze, prawo sportowe stanowi niezwykle złożony system normatywny, czerpiący z wielu źródeł prawa, korzystający z konstrukcji prawnych wywodzących się z różnych obszarów prawa."/>
          <p:cNvSpPr txBox="1"/>
          <p:nvPr/>
        </p:nvSpPr>
        <p:spPr>
          <a:xfrm>
            <a:off x="752723" y="3698437"/>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just">
              <a:defRPr sz="2600" b="1" spc="-52">
                <a:latin typeface="+mn-lt"/>
                <a:ea typeface="+mn-ea"/>
                <a:cs typeface="+mn-cs"/>
                <a:sym typeface="Superclarendon"/>
              </a:defRPr>
            </a:pPr>
            <a:r>
              <a:rPr sz="3000" spc="-59">
                <a:solidFill>
                  <a:srgbClr val="0BFE31"/>
                </a:solidFill>
              </a:rPr>
              <a:t>Po pierwsze,</a:t>
            </a:r>
            <a:r>
              <a:t> </a:t>
            </a:r>
            <a:r>
              <a:rPr sz="3200" spc="-64">
                <a:solidFill>
                  <a:srgbClr val="FAFF30"/>
                </a:solidFill>
              </a:rPr>
              <a:t>prawo sportowe</a:t>
            </a:r>
            <a:r>
              <a:t> stanowi niezwykle złożony system normatywny, czerpiący z wielu źródeł prawa, korzystający z konstrukcji prawnych wywodzących się z różnych obszarów prawa.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0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0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06" name="Po drugie, problemy prawne świata sportu zazwyczaj rozwiązywane są w unikalny sposób – poprzez tworzenie   dla świata sportu specjalnych regulacji prawnych                 lub też stosując już istniejące ogólne rozwiązania prawne         z uwzględnieniem osobliwości tej dziedziny życia."/>
          <p:cNvSpPr txBox="1"/>
          <p:nvPr/>
        </p:nvSpPr>
        <p:spPr>
          <a:xfrm>
            <a:off x="752723" y="3019293"/>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just">
              <a:defRPr sz="2600" b="1" spc="-52">
                <a:latin typeface="+mn-lt"/>
                <a:ea typeface="+mn-ea"/>
                <a:cs typeface="+mn-cs"/>
                <a:sym typeface="Superclarendon"/>
              </a:defRPr>
            </a:pPr>
            <a:r>
              <a:rPr sz="3100" spc="-62">
                <a:solidFill>
                  <a:srgbClr val="0BFE31"/>
                </a:solidFill>
              </a:rPr>
              <a:t>Po drugie, </a:t>
            </a:r>
            <a:r>
              <a:t>problemy prawne świata sportu zazwyczaj rozwiązywane są w unikalny sposób – poprzez tworzenie   dla świata sportu specjalnych regulacji prawnych                 lub też stosując już istniejące ogólne rozwiązania prawne         z uwzględnieniem osobliwości tej dziedziny życia.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09"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10"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11" name="Po trzecie, kluczowym jest znaczenie autonomicznej regulacji w obszarze sportu."/>
          <p:cNvSpPr txBox="1"/>
          <p:nvPr/>
        </p:nvSpPr>
        <p:spPr>
          <a:xfrm>
            <a:off x="752723" y="3019293"/>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2700" b="1" spc="-53">
                <a:latin typeface="+mn-lt"/>
                <a:ea typeface="+mn-ea"/>
                <a:cs typeface="+mn-cs"/>
                <a:sym typeface="Superclarendon"/>
              </a:defRPr>
            </a:pPr>
            <a:r>
              <a:rPr sz="3200" spc="-64">
                <a:solidFill>
                  <a:srgbClr val="0BFE31"/>
                </a:solidFill>
              </a:rPr>
              <a:t>Po trzecie,</a:t>
            </a:r>
            <a:r>
              <a:t> kluczowym jest znaczenie autonomicznej regulacji w obszarze sportu.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314"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15"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16" name="Po czwarte, o specyfice prawa sportowego decyduje konfrontacja autonomicznych unormowań sportu                    z unormowaniami prawa powszechnego. Wyzwaniem pozostaje przy tym synergia prawa sportowego wewnętrznego i prawa sportowego powszechnego składających się na prawo sportowe."/>
          <p:cNvSpPr txBox="1"/>
          <p:nvPr/>
        </p:nvSpPr>
        <p:spPr>
          <a:xfrm>
            <a:off x="752723" y="2608657"/>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just">
              <a:defRPr sz="2600" b="1" spc="-52">
                <a:latin typeface="+mn-lt"/>
                <a:ea typeface="+mn-ea"/>
                <a:cs typeface="+mn-cs"/>
                <a:sym typeface="Superclarendon"/>
              </a:defRPr>
            </a:pPr>
            <a:r>
              <a:rPr sz="3300" spc="-66">
                <a:solidFill>
                  <a:srgbClr val="0BFE31"/>
                </a:solidFill>
              </a:rPr>
              <a:t>Po czwarte, </a:t>
            </a:r>
            <a:r>
              <a:t>o specyfice prawa sportowego decyduje konfrontacja autonomicznych unormowań sportu                    z unormowaniami prawa powszechnego. Wyzwaniem pozostaje przy tym synergia </a:t>
            </a:r>
            <a:r>
              <a:rPr>
                <a:solidFill>
                  <a:srgbClr val="FAFF30"/>
                </a:solidFill>
              </a:rPr>
              <a:t>prawa sportowego wewnętrznego </a:t>
            </a:r>
            <a:r>
              <a:t>i </a:t>
            </a:r>
            <a:r>
              <a:rPr>
                <a:solidFill>
                  <a:srgbClr val="FAFF30"/>
                </a:solidFill>
              </a:rPr>
              <a:t>prawa sportowego powszechnego </a:t>
            </a:r>
            <a:r>
              <a:t>składających się na </a:t>
            </a:r>
            <a:r>
              <a:rPr sz="3400" spc="-68">
                <a:solidFill>
                  <a:srgbClr val="0BFE31"/>
                </a:solidFill>
              </a:rPr>
              <a:t>prawo sportowe. </a:t>
            </a:r>
          </a:p>
        </p:txBody>
      </p:sp>
      <p:pic>
        <p:nvPicPr>
          <p:cNvPr id="317" name="EWS_logokrzywe czarne 15x15.pdf" descr="EWS_logokrzywe czarne 15x15.pdf"/>
          <p:cNvPicPr>
            <a:picLocks noChangeAspect="1"/>
          </p:cNvPicPr>
          <p:nvPr/>
        </p:nvPicPr>
        <p:blipFill>
          <a:blip r:embed="rId2"/>
          <a:stretch>
            <a:fillRect/>
          </a:stretch>
        </p:blipFill>
        <p:spPr>
          <a:xfrm>
            <a:off x="5953733" y="5631688"/>
            <a:ext cx="1097334" cy="979424"/>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EWS_logokrzywe czarne 15x15.pdf" descr="EWS_logokrzywe czarne 15x15.pdf"/>
          <p:cNvPicPr>
            <a:picLocks noChangeAspect="1"/>
          </p:cNvPicPr>
          <p:nvPr/>
        </p:nvPicPr>
        <p:blipFill>
          <a:blip r:embed="rId4"/>
          <a:stretch>
            <a:fillRect/>
          </a:stretch>
        </p:blipFill>
        <p:spPr>
          <a:xfrm>
            <a:off x="6448007" y="7928128"/>
            <a:ext cx="1097333" cy="979425"/>
          </a:xfrm>
          <a:prstGeom prst="rect">
            <a:avLst/>
          </a:prstGeom>
          <a:ln w="12700">
            <a:miter lim="400000"/>
          </a:ln>
        </p:spPr>
      </p:pic>
      <p:sp>
        <p:nvSpPr>
          <p:cNvPr id="320"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21" name="images-1.jpeg" descr="images-1.jpeg"/>
          <p:cNvPicPr>
            <a:picLocks noChangeAspect="1"/>
          </p:cNvPicPr>
          <p:nvPr/>
        </p:nvPicPr>
        <p:blipFill>
          <a:blip r:embed="rId5"/>
          <a:stretch>
            <a:fillRect/>
          </a:stretch>
        </p:blipFill>
        <p:spPr>
          <a:xfrm>
            <a:off x="709279" y="8114538"/>
            <a:ext cx="979425" cy="979424"/>
          </a:xfrm>
          <a:prstGeom prst="rect">
            <a:avLst/>
          </a:prstGeom>
          <a:ln w="12700">
            <a:miter lim="400000"/>
          </a:ln>
        </p:spPr>
      </p:pic>
      <p:sp>
        <p:nvSpPr>
          <p:cNvPr id="322" name="Zapowiedź następnego tematu:"/>
          <p:cNvSpPr txBox="1"/>
          <p:nvPr/>
        </p:nvSpPr>
        <p:spPr>
          <a:xfrm>
            <a:off x="752723" y="601167"/>
            <a:ext cx="11499354" cy="1562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496570">
              <a:defRPr sz="1530" b="1" spc="-30">
                <a:latin typeface="+mn-lt"/>
                <a:ea typeface="+mn-ea"/>
                <a:cs typeface="+mn-cs"/>
                <a:sym typeface="Superclarendon"/>
              </a:defRPr>
            </a:pPr>
            <a:endParaRPr/>
          </a:p>
          <a:p>
            <a:pPr defTabSz="496570">
              <a:defRPr sz="5015" b="1" spc="-100">
                <a:latin typeface="+mn-lt"/>
                <a:ea typeface="+mn-ea"/>
                <a:cs typeface="+mn-cs"/>
                <a:sym typeface="Superclarendon"/>
              </a:defRPr>
            </a:pPr>
            <a:r>
              <a:t>Zapowiedź następnego tematu: </a:t>
            </a:r>
          </a:p>
        </p:txBody>
      </p:sp>
      <p:sp>
        <p:nvSpPr>
          <p:cNvPr id="323" name="Opracowano na podstawie:…"/>
          <p:cNvSpPr txBox="1"/>
          <p:nvPr/>
        </p:nvSpPr>
        <p:spPr>
          <a:xfrm>
            <a:off x="9111983" y="8166100"/>
            <a:ext cx="3184129" cy="876301"/>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1300">
                <a:solidFill>
                  <a:srgbClr val="FFFFFF"/>
                </a:solidFill>
                <a:latin typeface="Gill Sans"/>
                <a:ea typeface="Gill Sans"/>
                <a:cs typeface="Gill Sans"/>
                <a:sym typeface="Gill Sans"/>
              </a:defRPr>
            </a:pPr>
            <a:r>
              <a:t>Opracowano na podstawie: </a:t>
            </a:r>
          </a:p>
          <a:p>
            <a:pPr>
              <a:defRPr sz="1300">
                <a:solidFill>
                  <a:srgbClr val="FFFFFF"/>
                </a:solidFill>
                <a:latin typeface="Gill Sans"/>
                <a:ea typeface="Gill Sans"/>
                <a:cs typeface="Gill Sans"/>
                <a:sym typeface="Gill Sans"/>
              </a:defRPr>
            </a:pPr>
            <a:r>
              <a:t>„Prawo sportowe”</a:t>
            </a:r>
          </a:p>
          <a:p>
            <a:pPr>
              <a:defRPr sz="1300">
                <a:solidFill>
                  <a:srgbClr val="FFFFFF"/>
                </a:solidFill>
                <a:latin typeface="Gill Sans"/>
                <a:ea typeface="Gill Sans"/>
                <a:cs typeface="Gill Sans"/>
                <a:sym typeface="Gill Sans"/>
              </a:defRPr>
            </a:pPr>
            <a:r>
              <a:t>pod red. dr Michała Leciaka</a:t>
            </a:r>
          </a:p>
          <a:p>
            <a:pPr>
              <a:defRPr sz="1300">
                <a:solidFill>
                  <a:srgbClr val="FFFFFF"/>
                </a:solidFill>
                <a:latin typeface="Gill Sans"/>
                <a:ea typeface="Gill Sans"/>
                <a:cs typeface="Gill Sans"/>
                <a:sym typeface="Gill Sans"/>
              </a:defRPr>
            </a:pPr>
            <a:r>
              <a:t>Wyd. C.H.Beck 2018</a:t>
            </a:r>
          </a:p>
        </p:txBody>
      </p:sp>
      <p:pic>
        <p:nvPicPr>
          <p:cNvPr id="324" name="Zrzut ekranu 2019-04-27 o 14.20.22.png" descr="Zrzut ekranu 2019-04-27 o 14.20.22.png"/>
          <p:cNvPicPr>
            <a:picLocks noChangeAspect="1"/>
          </p:cNvPicPr>
          <p:nvPr/>
        </p:nvPicPr>
        <p:blipFill>
          <a:blip r:embed="rId6"/>
          <a:stretch>
            <a:fillRect/>
          </a:stretch>
        </p:blipFill>
        <p:spPr>
          <a:xfrm>
            <a:off x="3257117" y="2122892"/>
            <a:ext cx="7479113" cy="5507816"/>
          </a:xfrm>
          <a:prstGeom prst="rect">
            <a:avLst/>
          </a:prstGeom>
          <a:ln w="12700">
            <a:miter lim="400000"/>
          </a:ln>
        </p:spPr>
      </p:pic>
      <p:pic>
        <p:nvPicPr>
          <p:cNvPr id="325" name="jas fasola.m4a" descr="jas fasola.m4a"/>
          <p:cNvPicPr>
            <a:picLocks/>
          </p:cNvPicPr>
          <p:nvPr>
            <a:audioFile r:link="rId2"/>
            <p:extLst>
              <p:ext uri="{DAA4B4D4-6D71-4841-9C94-3DE7FCFB9230}">
                <p14:media xmlns:p14="http://schemas.microsoft.com/office/powerpoint/2010/main" r:embed="rId1"/>
              </p:ext>
            </p:extLst>
          </p:nvPr>
        </p:nvPicPr>
        <p:blipFill>
          <a:blip r:embed="rId7"/>
          <a:stretch>
            <a:fillRect/>
          </a:stretch>
        </p:blipFill>
        <p:spPr>
          <a:xfrm>
            <a:off x="1187858" y="2558821"/>
            <a:ext cx="571501"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84398" fill="hold"/>
                                        <p:tgtEl>
                                          <p:spTgt spid="3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32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 name="EWS_logokrzywe czarne 15x15.pdf" descr="EWS_logokrzywe czarne 15x15.pdf"/>
          <p:cNvPicPr>
            <a:picLocks noChangeAspect="1"/>
          </p:cNvPicPr>
          <p:nvPr/>
        </p:nvPicPr>
        <p:blipFill>
          <a:blip r:embed="rId2"/>
          <a:stretch>
            <a:fillRect/>
          </a:stretch>
        </p:blipFill>
        <p:spPr>
          <a:xfrm>
            <a:off x="6448007" y="7928128"/>
            <a:ext cx="1097333" cy="979425"/>
          </a:xfrm>
          <a:prstGeom prst="rect">
            <a:avLst/>
          </a:prstGeom>
          <a:ln w="12700">
            <a:miter lim="400000"/>
          </a:ln>
        </p:spPr>
      </p:pic>
      <p:sp>
        <p:nvSpPr>
          <p:cNvPr id="328"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329"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330" name="Dziękuję za uwagę"/>
          <p:cNvSpPr txBox="1"/>
          <p:nvPr/>
        </p:nvSpPr>
        <p:spPr>
          <a:xfrm>
            <a:off x="752723" y="3325617"/>
            <a:ext cx="11499354" cy="1562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1800" b="1" spc="-36">
                <a:latin typeface="+mn-lt"/>
                <a:ea typeface="+mn-ea"/>
                <a:cs typeface="+mn-cs"/>
                <a:sym typeface="Superclarendon"/>
              </a:defRPr>
            </a:pPr>
            <a:endParaRPr/>
          </a:p>
          <a:p>
            <a:pPr>
              <a:defRPr sz="5900" b="1" spc="-117">
                <a:latin typeface="+mn-lt"/>
                <a:ea typeface="+mn-ea"/>
                <a:cs typeface="+mn-cs"/>
                <a:sym typeface="Superclarendon"/>
              </a:defRPr>
            </a:pPr>
            <a:r>
              <a:t>Dziękuję za uwagę</a:t>
            </a:r>
          </a:p>
        </p:txBody>
      </p:sp>
      <p:sp>
        <p:nvSpPr>
          <p:cNvPr id="331" name="Opracowano na podstawie:…"/>
          <p:cNvSpPr txBox="1"/>
          <p:nvPr/>
        </p:nvSpPr>
        <p:spPr>
          <a:xfrm>
            <a:off x="9111983" y="8166100"/>
            <a:ext cx="3184129" cy="876301"/>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1300">
                <a:solidFill>
                  <a:srgbClr val="FFFFFF"/>
                </a:solidFill>
                <a:latin typeface="Gill Sans"/>
                <a:ea typeface="Gill Sans"/>
                <a:cs typeface="Gill Sans"/>
                <a:sym typeface="Gill Sans"/>
              </a:defRPr>
            </a:pPr>
            <a:r>
              <a:t>Opracowano na podstawie: </a:t>
            </a:r>
          </a:p>
          <a:p>
            <a:pPr>
              <a:defRPr sz="1300">
                <a:solidFill>
                  <a:srgbClr val="FFFFFF"/>
                </a:solidFill>
                <a:latin typeface="Gill Sans"/>
                <a:ea typeface="Gill Sans"/>
                <a:cs typeface="Gill Sans"/>
                <a:sym typeface="Gill Sans"/>
              </a:defRPr>
            </a:pPr>
            <a:r>
              <a:t>„Prawo sportowe”</a:t>
            </a:r>
          </a:p>
          <a:p>
            <a:pPr>
              <a:defRPr sz="1300">
                <a:solidFill>
                  <a:srgbClr val="FFFFFF"/>
                </a:solidFill>
                <a:latin typeface="Gill Sans"/>
                <a:ea typeface="Gill Sans"/>
                <a:cs typeface="Gill Sans"/>
                <a:sym typeface="Gill Sans"/>
              </a:defRPr>
            </a:pPr>
            <a:r>
              <a:t>pod red. dr Michała Leciaka</a:t>
            </a:r>
          </a:p>
          <a:p>
            <a:pPr>
              <a:defRPr sz="1300">
                <a:solidFill>
                  <a:srgbClr val="FFFFFF"/>
                </a:solidFill>
                <a:latin typeface="Gill Sans"/>
                <a:ea typeface="Gill Sans"/>
                <a:cs typeface="Gill Sans"/>
                <a:sym typeface="Gill Sans"/>
              </a:defRPr>
            </a:pPr>
            <a:r>
              <a:t>Wyd. C.H.Beck 2018</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61"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62"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63" name="Historycznie pojęcie sportu używane było           w odniesieniu do rozmaitych aktywności ludzkich, umiejscawiane w różnych miejscach łącząc pracę i zabawę, rywalizację i rekreację."/>
          <p:cNvSpPr txBox="1"/>
          <p:nvPr/>
        </p:nvSpPr>
        <p:spPr>
          <a:xfrm>
            <a:off x="752723" y="2622996"/>
            <a:ext cx="11499354" cy="3715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14095">
              <a:defRPr sz="3343" b="1" spc="-66">
                <a:latin typeface="+mn-lt"/>
                <a:ea typeface="+mn-ea"/>
                <a:cs typeface="+mn-cs"/>
                <a:sym typeface="Superclarendon"/>
              </a:defRPr>
            </a:pPr>
            <a:endParaRPr/>
          </a:p>
          <a:p>
            <a:pPr defTabSz="514095">
              <a:defRPr sz="3343" b="1" spc="-66">
                <a:latin typeface="+mn-lt"/>
                <a:ea typeface="+mn-ea"/>
                <a:cs typeface="+mn-cs"/>
                <a:sym typeface="Superclarendon"/>
              </a:defRPr>
            </a:pPr>
            <a:r>
              <a:t>Historycznie pojęcie sportu używane było           w odniesieniu do rozmaitych aktywności ludzkich, umiejscawiane w różnych miejscach łącząc pracę i zabawę, rywalizację i rekreację.</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66"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67"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68" name="Według klasycznego ujęcia, sport to świadoma aktywność człowieka, której istotę stanowią: indywidualne lub zespołowe współzawodnictwo ludzi (niekiedy z udziałem zwierząt)…"/>
          <p:cNvSpPr txBox="1"/>
          <p:nvPr/>
        </p:nvSpPr>
        <p:spPr>
          <a:xfrm>
            <a:off x="752723" y="1831239"/>
            <a:ext cx="11499354" cy="6426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3000" b="1" spc="-59">
                <a:latin typeface="+mn-lt"/>
                <a:ea typeface="+mn-ea"/>
                <a:cs typeface="+mn-cs"/>
                <a:sym typeface="Superclarendon"/>
              </a:defRPr>
            </a:pPr>
            <a:r>
              <a:t>Według klasycznego ujęcia, sport to </a:t>
            </a:r>
            <a:r>
              <a:rPr>
                <a:solidFill>
                  <a:srgbClr val="FAFF30"/>
                </a:solidFill>
              </a:rPr>
              <a:t>świadoma aktywność człowieka</a:t>
            </a:r>
            <a:r>
              <a:t>, której istotę stanowią: </a:t>
            </a:r>
            <a:r>
              <a:rPr>
                <a:solidFill>
                  <a:srgbClr val="FAFF30"/>
                </a:solidFill>
              </a:rPr>
              <a:t>indywidualne lub zespołowe współzawodnictwo ludzi</a:t>
            </a:r>
            <a:r>
              <a:t> (niekiedy z udziałem zwierząt)                      </a:t>
            </a:r>
          </a:p>
          <a:p>
            <a:pPr>
              <a:defRPr sz="3000" b="1" spc="-59">
                <a:latin typeface="+mn-lt"/>
                <a:ea typeface="+mn-ea"/>
                <a:cs typeface="+mn-cs"/>
                <a:sym typeface="Superclarendon"/>
              </a:defRPr>
            </a:pPr>
            <a:r>
              <a:rPr>
                <a:solidFill>
                  <a:srgbClr val="0BFE31"/>
                </a:solidFill>
              </a:rPr>
              <a:t>w pokonywaniu czasu, przestrzeni, przeszkód naturalnych</a:t>
            </a:r>
            <a:r>
              <a:t> </a:t>
            </a:r>
            <a:r>
              <a:rPr>
                <a:solidFill>
                  <a:srgbClr val="0BFE31"/>
                </a:solidFill>
              </a:rPr>
              <a:t>lub sztucznych oraz przeciwnika</a:t>
            </a:r>
            <a:r>
              <a:t>, </a:t>
            </a:r>
          </a:p>
          <a:p>
            <a:pPr>
              <a:defRPr sz="3000" b="1" spc="-59">
                <a:latin typeface="+mn-lt"/>
                <a:ea typeface="+mn-ea"/>
                <a:cs typeface="+mn-cs"/>
                <a:sym typeface="Superclarendon"/>
              </a:defRPr>
            </a:pPr>
            <a:r>
              <a:t>przy czym elementy te występują łącznie lub rozdzielnie,  w proporcjach zależnych </a:t>
            </a:r>
          </a:p>
          <a:p>
            <a:pPr>
              <a:defRPr sz="3000" b="1" spc="-59">
                <a:latin typeface="+mn-lt"/>
                <a:ea typeface="+mn-ea"/>
                <a:cs typeface="+mn-cs"/>
                <a:sym typeface="Superclarendon"/>
              </a:defRPr>
            </a:pPr>
            <a:r>
              <a:t>od dyscypliny sportu; </a:t>
            </a:r>
          </a:p>
          <a:p>
            <a:pPr>
              <a:defRPr sz="3000" b="1" spc="-59">
                <a:latin typeface="+mn-lt"/>
                <a:ea typeface="+mn-ea"/>
                <a:cs typeface="+mn-cs"/>
                <a:sym typeface="Superclarendon"/>
              </a:defRPr>
            </a:pPr>
            <a:r>
              <a:t>doskonalenie walorów fizycznych, jak: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71"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72"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73" name="siła, szybkość, skoczność, wytrzymałość, zręczność…"/>
          <p:cNvSpPr txBox="1"/>
          <p:nvPr/>
        </p:nvSpPr>
        <p:spPr>
          <a:xfrm>
            <a:off x="752723" y="1415401"/>
            <a:ext cx="11499354" cy="5607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2300" b="1" spc="-45">
                <a:latin typeface="+mn-lt"/>
                <a:ea typeface="+mn-ea"/>
                <a:cs typeface="+mn-cs"/>
                <a:sym typeface="Superclarendon"/>
              </a:defRPr>
            </a:pPr>
            <a:r>
              <a:t> </a:t>
            </a:r>
          </a:p>
          <a:p>
            <a:pPr>
              <a:defRPr sz="2700" b="1" spc="-53">
                <a:latin typeface="+mn-lt"/>
                <a:ea typeface="+mn-ea"/>
                <a:cs typeface="+mn-cs"/>
                <a:sym typeface="Superclarendon"/>
              </a:defRPr>
            </a:pPr>
            <a:r>
              <a:rPr>
                <a:solidFill>
                  <a:srgbClr val="FAFF30"/>
                </a:solidFill>
              </a:rPr>
              <a:t>siła</a:t>
            </a:r>
            <a:r>
              <a:t>, </a:t>
            </a:r>
            <a:r>
              <a:rPr>
                <a:solidFill>
                  <a:srgbClr val="FAFF30"/>
                </a:solidFill>
              </a:rPr>
              <a:t>szybkość</a:t>
            </a:r>
            <a:r>
              <a:t>, </a:t>
            </a:r>
            <a:r>
              <a:rPr>
                <a:solidFill>
                  <a:srgbClr val="FAFF30"/>
                </a:solidFill>
              </a:rPr>
              <a:t>skoczność</a:t>
            </a:r>
            <a:r>
              <a:t>, </a:t>
            </a:r>
            <a:r>
              <a:rPr>
                <a:solidFill>
                  <a:srgbClr val="FAFF30"/>
                </a:solidFill>
              </a:rPr>
              <a:t>wytrzymałość</a:t>
            </a:r>
            <a:r>
              <a:t>, </a:t>
            </a:r>
            <a:r>
              <a:rPr>
                <a:solidFill>
                  <a:srgbClr val="FAFF30"/>
                </a:solidFill>
              </a:rPr>
              <a:t>zręczność</a:t>
            </a:r>
            <a:r>
              <a:t> </a:t>
            </a:r>
          </a:p>
          <a:p>
            <a:pPr>
              <a:defRPr sz="2700" b="1" spc="-53">
                <a:latin typeface="+mn-lt"/>
                <a:ea typeface="+mn-ea"/>
                <a:cs typeface="+mn-cs"/>
                <a:sym typeface="Superclarendon"/>
              </a:defRPr>
            </a:pPr>
            <a:r>
              <a:t>i </a:t>
            </a:r>
            <a:r>
              <a:rPr>
                <a:solidFill>
                  <a:srgbClr val="FAFF30"/>
                </a:solidFill>
              </a:rPr>
              <a:t>precyzja działania</a:t>
            </a:r>
            <a:r>
              <a:t>, równolegle do doskonalenia </a:t>
            </a:r>
          </a:p>
          <a:p>
            <a:pPr>
              <a:defRPr sz="2700" b="1" spc="-53">
                <a:latin typeface="+mn-lt"/>
                <a:ea typeface="+mn-ea"/>
                <a:cs typeface="+mn-cs"/>
                <a:sym typeface="Superclarendon"/>
              </a:defRPr>
            </a:pPr>
            <a:r>
              <a:rPr>
                <a:solidFill>
                  <a:srgbClr val="0BFE31"/>
                </a:solidFill>
              </a:rPr>
              <a:t>sił psychicznych</a:t>
            </a:r>
            <a:r>
              <a:t>, w tym </a:t>
            </a:r>
            <a:r>
              <a:rPr>
                <a:solidFill>
                  <a:srgbClr val="0BFE31"/>
                </a:solidFill>
              </a:rPr>
              <a:t>cech</a:t>
            </a:r>
            <a:r>
              <a:t> </a:t>
            </a:r>
            <a:r>
              <a:rPr>
                <a:solidFill>
                  <a:srgbClr val="0BFE31"/>
                </a:solidFill>
              </a:rPr>
              <a:t>woli i charakteru</a:t>
            </a:r>
            <a:r>
              <a:t>, </a:t>
            </a:r>
          </a:p>
          <a:p>
            <a:pPr>
              <a:defRPr sz="2700" b="1" spc="-53">
                <a:latin typeface="+mn-lt"/>
                <a:ea typeface="+mn-ea"/>
                <a:cs typeface="+mn-cs"/>
                <a:sym typeface="Superclarendon"/>
              </a:defRPr>
            </a:pPr>
            <a:r>
              <a:rPr>
                <a:solidFill>
                  <a:srgbClr val="61C3FF"/>
                </a:solidFill>
              </a:rPr>
              <a:t>zasad moralnych </a:t>
            </a:r>
            <a:r>
              <a:t>i </a:t>
            </a:r>
            <a:r>
              <a:rPr>
                <a:solidFill>
                  <a:srgbClr val="61C3FF"/>
                </a:solidFill>
              </a:rPr>
              <a:t>umiejętności taktyczno-koncepcyjnych</a:t>
            </a:r>
            <a:r>
              <a:t>; </a:t>
            </a:r>
            <a:r>
              <a:rPr>
                <a:solidFill>
                  <a:srgbClr val="FAFF30"/>
                </a:solidFill>
              </a:rPr>
              <a:t>dobrowolność uczestnictwa</a:t>
            </a:r>
            <a:r>
              <a:t>; </a:t>
            </a:r>
          </a:p>
          <a:p>
            <a:pPr>
              <a:defRPr sz="2700" b="1" spc="-53">
                <a:latin typeface="+mn-lt"/>
                <a:ea typeface="+mn-ea"/>
                <a:cs typeface="+mn-cs"/>
                <a:sym typeface="Superclarendon"/>
              </a:defRPr>
            </a:pPr>
            <a:r>
              <a:rPr>
                <a:solidFill>
                  <a:srgbClr val="0BFE31"/>
                </a:solidFill>
              </a:rPr>
              <a:t>podporządkowanie się regułom sportowym</a:t>
            </a:r>
            <a:r>
              <a:t> </a:t>
            </a:r>
          </a:p>
          <a:p>
            <a:pPr>
              <a:defRPr sz="2700" b="1" spc="-53">
                <a:latin typeface="+mn-lt"/>
                <a:ea typeface="+mn-ea"/>
                <a:cs typeface="+mn-cs"/>
                <a:sym typeface="Superclarendon"/>
              </a:defRPr>
            </a:pPr>
            <a:r>
              <a:t>– skodyfikowanym, uznawanym zwyczajowo </a:t>
            </a:r>
          </a:p>
          <a:p>
            <a:pPr>
              <a:defRPr sz="2700" b="1" spc="-53">
                <a:latin typeface="+mn-lt"/>
                <a:ea typeface="+mn-ea"/>
                <a:cs typeface="+mn-cs"/>
                <a:sym typeface="Superclarendon"/>
              </a:defRPr>
            </a:pPr>
            <a:r>
              <a:t>lub doraźnie umownym, </a:t>
            </a:r>
          </a:p>
          <a:p>
            <a:pPr>
              <a:defRPr sz="2700" b="1" spc="-53">
                <a:latin typeface="+mn-lt"/>
                <a:ea typeface="+mn-ea"/>
                <a:cs typeface="+mn-cs"/>
                <a:sym typeface="Superclarendon"/>
              </a:defRPr>
            </a:pPr>
            <a:r>
              <a:t>wynikającym z istoty danej dyscypliny sportu,      </a:t>
            </a:r>
          </a:p>
          <a:p>
            <a:pPr>
              <a:defRPr sz="2700" b="1" spc="-53">
                <a:latin typeface="+mn-lt"/>
                <a:ea typeface="+mn-ea"/>
                <a:cs typeface="+mn-cs"/>
                <a:sym typeface="Superclarendon"/>
              </a:defRPr>
            </a:pPr>
            <a:r>
              <a:t>a pod względem etycznym z zasady </a:t>
            </a:r>
            <a:r>
              <a:rPr>
                <a:solidFill>
                  <a:srgbClr val="FAFF30"/>
                </a:solidFill>
              </a:rPr>
              <a:t>fair play</a:t>
            </a:r>
            <a:r>
              <a:t>; </a:t>
            </a:r>
          </a:p>
          <a:p>
            <a:pPr>
              <a:defRPr sz="2700" b="1" spc="-53">
                <a:latin typeface="+mn-lt"/>
                <a:ea typeface="+mn-ea"/>
                <a:cs typeface="+mn-cs"/>
                <a:sym typeface="Superclarendon"/>
              </a:defRPr>
            </a:pPr>
            <a:r>
              <a:rPr>
                <a:solidFill>
                  <a:srgbClr val="0BFE31"/>
                </a:solidFill>
              </a:rPr>
              <a:t>brak bezpośrednich celów pozasportowych</a:t>
            </a:r>
            <a: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76"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77"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78" name="Innymi słowy sport oznacza rozmaite formy aktywności fizycznej lub umysłowej,                 których celem jest podjęcie współzawodnictwa         w formie indywidualnej lub zbiorowej.…"/>
          <p:cNvSpPr txBox="1"/>
          <p:nvPr/>
        </p:nvSpPr>
        <p:spPr>
          <a:xfrm>
            <a:off x="752723" y="1361145"/>
            <a:ext cx="11499354" cy="6605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66674">
              <a:defRPr sz="3007" b="1" spc="-60">
                <a:solidFill>
                  <a:srgbClr val="FAFF30"/>
                </a:solidFill>
                <a:latin typeface="+mn-lt"/>
                <a:ea typeface="+mn-ea"/>
                <a:cs typeface="+mn-cs"/>
                <a:sym typeface="Superclarendon"/>
              </a:defRPr>
            </a:pPr>
            <a:r>
              <a:t>Innymi słowy sport oznacza rozmaite formy aktywności fizycznej lub umysłowej,                 których celem jest podjęcie współzawodnictwa         w formie indywidualnej lub zbiorowej. </a:t>
            </a:r>
          </a:p>
          <a:p>
            <a:pPr defTabSz="566674">
              <a:defRPr sz="3007" b="1" spc="-60">
                <a:latin typeface="+mn-lt"/>
                <a:ea typeface="+mn-ea"/>
                <a:cs typeface="+mn-cs"/>
                <a:sym typeface="Superclarendon"/>
              </a:defRPr>
            </a:pPr>
            <a:endParaRPr/>
          </a:p>
          <a:p>
            <a:pPr defTabSz="566674">
              <a:defRPr sz="3007" b="1" spc="-60">
                <a:latin typeface="+mn-lt"/>
                <a:ea typeface="+mn-ea"/>
                <a:cs typeface="+mn-cs"/>
                <a:sym typeface="Superclarendon"/>
              </a:defRPr>
            </a:pPr>
            <a:endParaRPr/>
          </a:p>
          <a:p>
            <a:pPr defTabSz="566674">
              <a:defRPr sz="3007" b="1" spc="-60">
                <a:solidFill>
                  <a:srgbClr val="0BFE31"/>
                </a:solidFill>
                <a:latin typeface="+mn-lt"/>
                <a:ea typeface="+mn-ea"/>
                <a:cs typeface="+mn-cs"/>
                <a:sym typeface="Superclarendon"/>
              </a:defRPr>
            </a:pPr>
            <a:r>
              <a:t>Istotą sportu pozostaje natomiast instytucjonalizacja przejawiająca się prowadzeniem </a:t>
            </a:r>
          </a:p>
          <a:p>
            <a:pPr defTabSz="566674">
              <a:defRPr sz="3007" b="1" spc="-60">
                <a:solidFill>
                  <a:srgbClr val="0BFE31"/>
                </a:solidFill>
                <a:latin typeface="+mn-lt"/>
                <a:ea typeface="+mn-ea"/>
                <a:cs typeface="+mn-cs"/>
                <a:sym typeface="Superclarendon"/>
              </a:defRPr>
            </a:pPr>
            <a:r>
              <a:t>współzawodnictwa w ramach określonych struktur organizacyjnych i w oparciu </a:t>
            </a:r>
          </a:p>
          <a:p>
            <a:pPr defTabSz="566674">
              <a:defRPr sz="3007" b="1" spc="-60">
                <a:solidFill>
                  <a:srgbClr val="0BFE31"/>
                </a:solidFill>
                <a:latin typeface="+mn-lt"/>
                <a:ea typeface="+mn-ea"/>
                <a:cs typeface="+mn-cs"/>
                <a:sym typeface="Superclarendon"/>
              </a:defRPr>
            </a:pPr>
            <a:r>
              <a:t>o z góry przyjęte zasady i reguły. </a:t>
            </a:r>
          </a:p>
          <a:p>
            <a:pPr defTabSz="566674">
              <a:defRPr sz="3007" b="1" spc="-60">
                <a:latin typeface="+mn-lt"/>
                <a:ea typeface="+mn-ea"/>
                <a:cs typeface="+mn-cs"/>
                <a:sym typeface="Superclarendon"/>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81"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82"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83" name="Akcentuje się przy tym,…"/>
          <p:cNvSpPr txBox="1"/>
          <p:nvPr/>
        </p:nvSpPr>
        <p:spPr>
          <a:xfrm>
            <a:off x="752723" y="3019293"/>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5300" b="1" spc="-105">
                <a:latin typeface="+mn-lt"/>
                <a:ea typeface="+mn-ea"/>
                <a:cs typeface="+mn-cs"/>
                <a:sym typeface="Superclarendon"/>
              </a:defRPr>
            </a:pPr>
            <a:r>
              <a:t>Akcentuje się przy tym, </a:t>
            </a:r>
          </a:p>
          <a:p>
            <a:pPr>
              <a:defRPr sz="5300" b="1" spc="-105">
                <a:latin typeface="+mn-lt"/>
                <a:ea typeface="+mn-ea"/>
                <a:cs typeface="+mn-cs"/>
                <a:sym typeface="Superclarendon"/>
              </a:defRPr>
            </a:pPr>
            <a:r>
              <a:t>iż </a:t>
            </a:r>
            <a:r>
              <a:rPr>
                <a:solidFill>
                  <a:srgbClr val="0BFE31"/>
                </a:solidFill>
              </a:rPr>
              <a:t>sport bez reguł </a:t>
            </a:r>
          </a:p>
          <a:p>
            <a:pPr>
              <a:defRPr sz="5300" b="1" spc="-105">
                <a:solidFill>
                  <a:srgbClr val="FAFF30"/>
                </a:solidFill>
                <a:latin typeface="+mn-lt"/>
                <a:ea typeface="+mn-ea"/>
                <a:cs typeface="+mn-cs"/>
                <a:sym typeface="Superclarendon"/>
              </a:defRPr>
            </a:pPr>
            <a:r>
              <a:t>przestaje być sportem.</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EWS_logokrzywe czarne 15x15.pdf" descr="EWS_logokrzywe czarne 15x15.pdf"/>
          <p:cNvPicPr>
            <a:picLocks noChangeAspect="1"/>
          </p:cNvPicPr>
          <p:nvPr/>
        </p:nvPicPr>
        <p:blipFill>
          <a:blip r:embed="rId2"/>
          <a:stretch>
            <a:fillRect/>
          </a:stretch>
        </p:blipFill>
        <p:spPr>
          <a:xfrm>
            <a:off x="11272746" y="8114538"/>
            <a:ext cx="1097333" cy="979424"/>
          </a:xfrm>
          <a:prstGeom prst="rect">
            <a:avLst/>
          </a:prstGeom>
          <a:ln w="12700">
            <a:miter lim="400000"/>
          </a:ln>
        </p:spPr>
      </p:pic>
      <p:sp>
        <p:nvSpPr>
          <p:cNvPr id="186" name="Prawo w sporcie…"/>
          <p:cNvSpPr txBox="1"/>
          <p:nvPr/>
        </p:nvSpPr>
        <p:spPr>
          <a:xfrm>
            <a:off x="1697235" y="8120888"/>
            <a:ext cx="3184130" cy="966724"/>
          </a:xfrm>
          <a:prstGeom prst="rect">
            <a:avLst/>
          </a:prstGeom>
          <a:ln w="127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FFFFFF"/>
                </a:solidFill>
                <a:latin typeface="Gill Sans"/>
                <a:ea typeface="Gill Sans"/>
                <a:cs typeface="Gill Sans"/>
                <a:sym typeface="Gill Sans"/>
              </a:defRPr>
            </a:pPr>
            <a:r>
              <a:rPr sz="2000">
                <a:latin typeface="+mn-lt"/>
                <a:ea typeface="+mn-ea"/>
                <a:cs typeface="+mn-cs"/>
                <a:sym typeface="Superclarendon"/>
              </a:rPr>
              <a:t>Prawo w sporcie</a:t>
            </a:r>
            <a:r>
              <a:t> </a:t>
            </a:r>
            <a:endParaRPr sz="1600"/>
          </a:p>
          <a:p>
            <a:pPr>
              <a:defRPr sz="1300">
                <a:solidFill>
                  <a:srgbClr val="FFFFFF"/>
                </a:solidFill>
                <a:latin typeface="Gill Sans"/>
                <a:ea typeface="Gill Sans"/>
                <a:cs typeface="Gill Sans"/>
                <a:sym typeface="Gill Sans"/>
              </a:defRPr>
            </a:pPr>
            <a:r>
              <a:t>Wyższa Szkoła Edukacja w Sporcie </a:t>
            </a:r>
            <a:endParaRPr sz="1600"/>
          </a:p>
          <a:p>
            <a:pPr>
              <a:defRPr sz="1300">
                <a:solidFill>
                  <a:srgbClr val="FFFFFF"/>
                </a:solidFill>
                <a:latin typeface="Gill Sans"/>
                <a:ea typeface="Gill Sans"/>
                <a:cs typeface="Gill Sans"/>
                <a:sym typeface="Gill Sans"/>
              </a:defRPr>
            </a:pPr>
            <a:r>
              <a:t>opracowanie Prof. WSEWS Marek Rybiński</a:t>
            </a:r>
          </a:p>
        </p:txBody>
      </p:sp>
      <p:pic>
        <p:nvPicPr>
          <p:cNvPr id="187" name="images-1.jpeg" descr="images-1.jpeg"/>
          <p:cNvPicPr>
            <a:picLocks noChangeAspect="1"/>
          </p:cNvPicPr>
          <p:nvPr/>
        </p:nvPicPr>
        <p:blipFill>
          <a:blip r:embed="rId3"/>
          <a:stretch>
            <a:fillRect/>
          </a:stretch>
        </p:blipFill>
        <p:spPr>
          <a:xfrm>
            <a:off x="709279" y="8114538"/>
            <a:ext cx="979425" cy="979424"/>
          </a:xfrm>
          <a:prstGeom prst="rect">
            <a:avLst/>
          </a:prstGeom>
          <a:ln w="12700">
            <a:miter lim="400000"/>
          </a:ln>
        </p:spPr>
      </p:pic>
      <p:sp>
        <p:nvSpPr>
          <p:cNvPr id="188" name="Nawiązując do jego etymologicznej genezy…"/>
          <p:cNvSpPr txBox="1"/>
          <p:nvPr/>
        </p:nvSpPr>
        <p:spPr>
          <a:xfrm>
            <a:off x="752723" y="3019293"/>
            <a:ext cx="11499354" cy="371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2400" b="1" spc="-48">
                <a:latin typeface="+mn-lt"/>
                <a:ea typeface="+mn-ea"/>
                <a:cs typeface="+mn-cs"/>
                <a:sym typeface="Superclarendon"/>
              </a:defRPr>
            </a:pPr>
            <a:r>
              <a:t>Nawiązując do jego etymologicznej genezy </a:t>
            </a:r>
          </a:p>
          <a:p>
            <a:pPr>
              <a:defRPr sz="2400" b="1" spc="-48">
                <a:latin typeface="+mn-lt"/>
                <a:ea typeface="+mn-ea"/>
                <a:cs typeface="+mn-cs"/>
                <a:sym typeface="Superclarendon"/>
              </a:defRPr>
            </a:pPr>
            <a:r>
              <a:t>(łac. disport – przyjemność, odpoczynek, relaks, rozgrywka), sport rozumieć można także w inny sposób, </a:t>
            </a:r>
          </a:p>
          <a:p>
            <a:pPr>
              <a:defRPr sz="2400" b="1" spc="-48">
                <a:latin typeface="+mn-lt"/>
                <a:ea typeface="+mn-ea"/>
                <a:cs typeface="+mn-cs"/>
                <a:sym typeface="Superclarendon"/>
              </a:defRPr>
            </a:pPr>
            <a:r>
              <a:t>jako </a:t>
            </a:r>
            <a:r>
              <a:rPr>
                <a:solidFill>
                  <a:srgbClr val="FAFF30"/>
                </a:solidFill>
              </a:rPr>
              <a:t>formę aktywności człowieka realizowaną </a:t>
            </a:r>
          </a:p>
          <a:p>
            <a:pPr>
              <a:defRPr sz="2400" b="1" spc="-48">
                <a:solidFill>
                  <a:srgbClr val="FAFF30"/>
                </a:solidFill>
                <a:latin typeface="+mn-lt"/>
                <a:ea typeface="+mn-ea"/>
                <a:cs typeface="+mn-cs"/>
                <a:sym typeface="Superclarendon"/>
              </a:defRPr>
            </a:pPr>
            <a:r>
              <a:t>ze względu na racje zdrowotne i przyjemność, </a:t>
            </a:r>
          </a:p>
          <a:p>
            <a:pPr>
              <a:defRPr sz="2400" b="1" spc="-48">
                <a:solidFill>
                  <a:srgbClr val="FAFF30"/>
                </a:solidFill>
                <a:latin typeface="+mn-lt"/>
                <a:ea typeface="+mn-ea"/>
                <a:cs typeface="+mn-cs"/>
                <a:sym typeface="Superclarendon"/>
              </a:defRPr>
            </a:pPr>
            <a:r>
              <a:t>poza jakimikolwiek strukturami organizacyjnymi, spontanicznie i w sposób niczym nieskrępowany.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1969</Words>
  <Application>Microsoft Office PowerPoint</Application>
  <PresentationFormat>Niestandardowy</PresentationFormat>
  <Paragraphs>237</Paragraphs>
  <Slides>36</Slides>
  <Notes>0</Notes>
  <HiddenSlides>0</HiddenSlides>
  <MMClips>1</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36</vt:i4>
      </vt:variant>
    </vt:vector>
  </HeadingPairs>
  <TitlesOfParts>
    <vt:vector size="42" baseType="lpstr">
      <vt:lpstr>Gill Sans</vt:lpstr>
      <vt:lpstr>Helvetica</vt:lpstr>
      <vt:lpstr>Helvetica Neue</vt:lpstr>
      <vt:lpstr>Helvetica Neue Bold Condensed</vt:lpstr>
      <vt:lpstr>Superclarendon</vt:lpstr>
      <vt:lpstr>New_Template6</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Maciej Słowak</dc:creator>
  <cp:lastModifiedBy>mslowak@outlook.com</cp:lastModifiedBy>
  <cp:revision>1</cp:revision>
  <dcterms:modified xsi:type="dcterms:W3CDTF">2020-10-20T08:17:16Z</dcterms:modified>
</cp:coreProperties>
</file>